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8" r:id="rId3"/>
    <p:sldId id="259" r:id="rId4"/>
    <p:sldId id="260" r:id="rId5"/>
    <p:sldId id="307" r:id="rId6"/>
    <p:sldId id="303" r:id="rId7"/>
    <p:sldId id="289" r:id="rId8"/>
    <p:sldId id="262" r:id="rId9"/>
    <p:sldId id="304" r:id="rId10"/>
    <p:sldId id="263" r:id="rId11"/>
    <p:sldId id="264" r:id="rId12"/>
    <p:sldId id="265" r:id="rId13"/>
    <p:sldId id="266" r:id="rId14"/>
    <p:sldId id="306" r:id="rId15"/>
    <p:sldId id="293" r:id="rId16"/>
    <p:sldId id="294" r:id="rId17"/>
    <p:sldId id="295" r:id="rId18"/>
    <p:sldId id="296" r:id="rId19"/>
    <p:sldId id="297" r:id="rId20"/>
    <p:sldId id="301" r:id="rId21"/>
    <p:sldId id="302" r:id="rId22"/>
    <p:sldId id="305" r:id="rId23"/>
    <p:sldId id="308" r:id="rId24"/>
    <p:sldId id="310" r:id="rId25"/>
    <p:sldId id="309" r:id="rId26"/>
    <p:sldId id="261" r:id="rId27"/>
    <p:sldId id="267" r:id="rId28"/>
    <p:sldId id="268" r:id="rId29"/>
    <p:sldId id="290" r:id="rId30"/>
    <p:sldId id="292" r:id="rId31"/>
    <p:sldId id="269" r:id="rId32"/>
    <p:sldId id="270" r:id="rId33"/>
    <p:sldId id="271" r:id="rId34"/>
    <p:sldId id="272" r:id="rId35"/>
    <p:sldId id="275" r:id="rId36"/>
    <p:sldId id="274" r:id="rId37"/>
    <p:sldId id="273" r:id="rId38"/>
    <p:sldId id="283" r:id="rId39"/>
    <p:sldId id="291" r:id="rId40"/>
    <p:sldId id="276" r:id="rId41"/>
    <p:sldId id="277" r:id="rId42"/>
    <p:sldId id="278" r:id="rId43"/>
    <p:sldId id="279" r:id="rId44"/>
    <p:sldId id="280" r:id="rId45"/>
    <p:sldId id="281" r:id="rId46"/>
    <p:sldId id="282" r:id="rId47"/>
    <p:sldId id="284" r:id="rId48"/>
    <p:sldId id="285" r:id="rId49"/>
    <p:sldId id="286" r:id="rId50"/>
    <p:sldId id="287" r:id="rId51"/>
    <p:sldId id="311" r:id="rId52"/>
    <p:sldId id="312" r:id="rId53"/>
    <p:sldId id="288"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6">
          <p15:clr>
            <a:srgbClr val="A4A3A4"/>
          </p15:clr>
        </p15:guide>
        <p15:guide id="2" pos="27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00"/>
    <a:srgbClr val="F5F2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5"/>
    <p:restoredTop sz="67780"/>
  </p:normalViewPr>
  <p:slideViewPr>
    <p:cSldViewPr snapToGrid="0" snapToObjects="1" showGuides="1">
      <p:cViewPr varScale="1">
        <p:scale>
          <a:sx n="46" d="100"/>
          <a:sy n="46" d="100"/>
        </p:scale>
        <p:origin x="1452" y="32"/>
      </p:cViewPr>
      <p:guideLst>
        <p:guide orient="horz" pos="1586"/>
        <p:guide pos="271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FE55A5-DD39-2B43-BDCC-424D5330AE2D}" type="doc">
      <dgm:prSet loTypeId="urn:microsoft.com/office/officeart/2005/8/layout/cycle1" loCatId="cycle" qsTypeId="urn:microsoft.com/office/officeart/2005/8/quickstyle/simple4" qsCatId="simple" csTypeId="urn:microsoft.com/office/officeart/2005/8/colors/accent1_2" csCatId="accent1" phldr="1"/>
      <dgm:spPr>
        <a:scene3d>
          <a:camera prst="orthographicFront">
            <a:rot lat="0" lon="0" rev="2700000"/>
          </a:camera>
          <a:lightRig rig="threePt" dir="t"/>
        </a:scene3d>
      </dgm:spPr>
      <dgm:t>
        <a:bodyPr/>
        <a:lstStyle/>
        <a:p>
          <a:endParaRPr lang="en-US"/>
        </a:p>
      </dgm:t>
    </dgm:pt>
    <dgm:pt modelId="{E4A706D5-CBA7-854E-8243-E3B4F18FF406}">
      <dgm:prSet phldrT="[Text]"/>
      <dgm:spPr>
        <a:sp3d/>
      </dgm:spPr>
      <dgm:t>
        <a:bodyPr>
          <a:flatTx/>
        </a:bodyPr>
        <a:lstStyle/>
        <a:p>
          <a:r>
            <a:rPr lang="en-US" dirty="0">
              <a:solidFill>
                <a:srgbClr val="EBA5A5"/>
              </a:solidFill>
            </a:rPr>
            <a:t>Initial Climate Warming</a:t>
          </a:r>
        </a:p>
      </dgm:t>
    </dgm:pt>
    <dgm:pt modelId="{46528E4F-448E-E044-A821-0512700826B4}" type="parTrans" cxnId="{93B241C7-0657-F449-894A-E93AAA7E503F}">
      <dgm:prSet/>
      <dgm:spPr/>
      <dgm:t>
        <a:bodyPr/>
        <a:lstStyle/>
        <a:p>
          <a:endParaRPr lang="en-US">
            <a:solidFill>
              <a:srgbClr val="EBA5A5"/>
            </a:solidFill>
          </a:endParaRPr>
        </a:p>
      </dgm:t>
    </dgm:pt>
    <dgm:pt modelId="{EAD1C43C-EE9F-BC42-A9F3-D25CFA9F99B7}" type="sibTrans" cxnId="{93B241C7-0657-F449-894A-E93AAA7E503F}">
      <dgm:prSet/>
      <dgm:spPr>
        <a:gradFill rotWithShape="0">
          <a:gsLst>
            <a:gs pos="0">
              <a:srgbClr val="FF0000"/>
            </a:gs>
            <a:gs pos="100000">
              <a:srgbClr val="FC4004"/>
            </a:gs>
          </a:gsLst>
          <a:lin ang="5400000" scaled="0"/>
        </a:gradFill>
        <a:sp3d/>
      </dgm:spPr>
      <dgm:t>
        <a:bodyPr>
          <a:flatTx/>
        </a:bodyPr>
        <a:lstStyle/>
        <a:p>
          <a:endParaRPr lang="en-US">
            <a:solidFill>
              <a:srgbClr val="EBA5A5"/>
            </a:solidFill>
          </a:endParaRPr>
        </a:p>
      </dgm:t>
    </dgm:pt>
    <dgm:pt modelId="{C0336E6D-444D-BF48-812B-5BD59DA97501}">
      <dgm:prSet phldrT="[Text]"/>
      <dgm:spPr>
        <a:sp3d/>
      </dgm:spPr>
      <dgm:t>
        <a:bodyPr>
          <a:flatTx/>
        </a:bodyPr>
        <a:lstStyle/>
        <a:p>
          <a:r>
            <a:rPr lang="en-US" dirty="0">
              <a:solidFill>
                <a:srgbClr val="EBA5A5"/>
              </a:solidFill>
            </a:rPr>
            <a:t>Warmer Temps.</a:t>
          </a:r>
        </a:p>
      </dgm:t>
    </dgm:pt>
    <dgm:pt modelId="{2F8E1110-CD43-154C-BC78-793D942303F4}" type="parTrans" cxnId="{DD15B0D2-009D-A141-BA09-1F21A45283DB}">
      <dgm:prSet/>
      <dgm:spPr/>
      <dgm:t>
        <a:bodyPr/>
        <a:lstStyle/>
        <a:p>
          <a:endParaRPr lang="en-US">
            <a:solidFill>
              <a:srgbClr val="EBA5A5"/>
            </a:solidFill>
          </a:endParaRPr>
        </a:p>
      </dgm:t>
    </dgm:pt>
    <dgm:pt modelId="{5ACF0EF0-3469-FA47-98AF-29BAB0CE23C0}" type="sibTrans" cxnId="{DD15B0D2-009D-A141-BA09-1F21A45283DB}">
      <dgm:prSet/>
      <dgm:spPr>
        <a:gradFill rotWithShape="0">
          <a:gsLst>
            <a:gs pos="0">
              <a:srgbClr val="FF3009"/>
            </a:gs>
            <a:gs pos="100000">
              <a:srgbClr val="FF5202"/>
            </a:gs>
          </a:gsLst>
          <a:lin ang="10800000" scaled="0"/>
        </a:gradFill>
        <a:sp3d/>
      </dgm:spPr>
      <dgm:t>
        <a:bodyPr>
          <a:flatTx/>
        </a:bodyPr>
        <a:lstStyle/>
        <a:p>
          <a:endParaRPr lang="en-US">
            <a:solidFill>
              <a:srgbClr val="EBA5A5"/>
            </a:solidFill>
          </a:endParaRPr>
        </a:p>
      </dgm:t>
    </dgm:pt>
    <dgm:pt modelId="{7C7CE480-A18C-0044-AD47-67801C507315}">
      <dgm:prSet phldrT="[Text]"/>
      <dgm:spPr>
        <a:sp3d/>
      </dgm:spPr>
      <dgm:t>
        <a:bodyPr>
          <a:flatTx/>
        </a:bodyPr>
        <a:lstStyle/>
        <a:p>
          <a:r>
            <a:rPr lang="en-US" dirty="0">
              <a:solidFill>
                <a:srgbClr val="EBA5A5"/>
              </a:solidFill>
            </a:rPr>
            <a:t>Increased</a:t>
          </a:r>
        </a:p>
        <a:p>
          <a:r>
            <a:rPr lang="en-US" dirty="0">
              <a:solidFill>
                <a:srgbClr val="EBA5A5"/>
              </a:solidFill>
            </a:rPr>
            <a:t>Emission to Space</a:t>
          </a:r>
        </a:p>
      </dgm:t>
    </dgm:pt>
    <dgm:pt modelId="{90B31D49-5B3B-8245-847A-38AD0FA7F97D}" type="parTrans" cxnId="{31BA3B1D-5EC4-E74C-B36F-E637450D36E5}">
      <dgm:prSet/>
      <dgm:spPr/>
      <dgm:t>
        <a:bodyPr/>
        <a:lstStyle/>
        <a:p>
          <a:endParaRPr lang="en-US">
            <a:solidFill>
              <a:srgbClr val="EBA5A5"/>
            </a:solidFill>
          </a:endParaRPr>
        </a:p>
      </dgm:t>
    </dgm:pt>
    <dgm:pt modelId="{AB1D585B-8C9E-F649-B949-34C54425ECA5}" type="sibTrans" cxnId="{31BA3B1D-5EC4-E74C-B36F-E637450D36E5}">
      <dgm:prSet/>
      <dgm:spPr>
        <a:gradFill rotWithShape="0">
          <a:gsLst>
            <a:gs pos="0">
              <a:srgbClr val="FC5301"/>
            </a:gs>
            <a:gs pos="100000">
              <a:srgbClr val="FF8203"/>
            </a:gs>
          </a:gsLst>
          <a:lin ang="16200000" scaled="0"/>
        </a:gradFill>
        <a:sp3d/>
      </dgm:spPr>
      <dgm:t>
        <a:bodyPr>
          <a:flatTx/>
        </a:bodyPr>
        <a:lstStyle/>
        <a:p>
          <a:endParaRPr lang="en-US">
            <a:solidFill>
              <a:srgbClr val="EBA5A5"/>
            </a:solidFill>
          </a:endParaRPr>
        </a:p>
      </dgm:t>
    </dgm:pt>
    <dgm:pt modelId="{74C64283-AB81-A144-8522-C494465F0A02}">
      <dgm:prSet phldrT="[Text]"/>
      <dgm:spPr>
        <a:sp3d/>
      </dgm:spPr>
      <dgm:t>
        <a:bodyPr>
          <a:flatTx/>
        </a:bodyPr>
        <a:lstStyle/>
        <a:p>
          <a:r>
            <a:rPr lang="en-US" dirty="0">
              <a:solidFill>
                <a:srgbClr val="EBA5A5"/>
              </a:solidFill>
            </a:rPr>
            <a:t>Reduced Warming</a:t>
          </a:r>
        </a:p>
      </dgm:t>
    </dgm:pt>
    <dgm:pt modelId="{D82D1C03-EB74-B04E-9F54-9109F1756345}" type="parTrans" cxnId="{13523A8B-F556-C34D-A8C4-7144700E73FD}">
      <dgm:prSet/>
      <dgm:spPr/>
      <dgm:t>
        <a:bodyPr/>
        <a:lstStyle/>
        <a:p>
          <a:endParaRPr lang="en-US">
            <a:solidFill>
              <a:srgbClr val="EBA5A5"/>
            </a:solidFill>
          </a:endParaRPr>
        </a:p>
      </dgm:t>
    </dgm:pt>
    <dgm:pt modelId="{950CCAE3-891F-4143-85BA-A92C1C1504CB}" type="sibTrans" cxnId="{13523A8B-F556-C34D-A8C4-7144700E73FD}">
      <dgm:prSet/>
      <dgm:spPr>
        <a:gradFill rotWithShape="0">
          <a:gsLst>
            <a:gs pos="0">
              <a:srgbClr val="FF6B01"/>
            </a:gs>
            <a:gs pos="100000">
              <a:schemeClr val="accent1">
                <a:lumMod val="60000"/>
                <a:lumOff val="40000"/>
              </a:schemeClr>
            </a:gs>
          </a:gsLst>
          <a:lin ang="0" scaled="0"/>
        </a:gradFill>
        <a:sp3d/>
      </dgm:spPr>
      <dgm:t>
        <a:bodyPr>
          <a:flatTx/>
        </a:bodyPr>
        <a:lstStyle/>
        <a:p>
          <a:endParaRPr lang="en-US">
            <a:solidFill>
              <a:srgbClr val="EBA5A5"/>
            </a:solidFill>
          </a:endParaRPr>
        </a:p>
      </dgm:t>
    </dgm:pt>
    <dgm:pt modelId="{A70371DD-3AB8-CD42-B881-F6B1BD97F086}" type="pres">
      <dgm:prSet presAssocID="{A4FE55A5-DD39-2B43-BDCC-424D5330AE2D}" presName="cycle" presStyleCnt="0">
        <dgm:presLayoutVars>
          <dgm:dir/>
          <dgm:resizeHandles val="exact"/>
        </dgm:presLayoutVars>
      </dgm:prSet>
      <dgm:spPr/>
    </dgm:pt>
    <dgm:pt modelId="{7765E7A7-E6BF-204E-88F7-75D5E1EC5D7D}" type="pres">
      <dgm:prSet presAssocID="{E4A706D5-CBA7-854E-8243-E3B4F18FF406}" presName="dummy" presStyleCnt="0"/>
      <dgm:spPr>
        <a:sp3d/>
      </dgm:spPr>
    </dgm:pt>
    <dgm:pt modelId="{9CB07803-0E93-F64A-87F1-A1D10BA7BFC7}" type="pres">
      <dgm:prSet presAssocID="{E4A706D5-CBA7-854E-8243-E3B4F18FF406}" presName="node" presStyleLbl="revTx" presStyleIdx="0" presStyleCnt="4">
        <dgm:presLayoutVars>
          <dgm:bulletEnabled val="1"/>
        </dgm:presLayoutVars>
      </dgm:prSet>
      <dgm:spPr/>
    </dgm:pt>
    <dgm:pt modelId="{F7FB6927-E77E-6C44-B253-99A5D03112F4}" type="pres">
      <dgm:prSet presAssocID="{EAD1C43C-EE9F-BC42-A9F3-D25CFA9F99B7}" presName="sibTrans" presStyleLbl="node1" presStyleIdx="0" presStyleCnt="4"/>
      <dgm:spPr/>
    </dgm:pt>
    <dgm:pt modelId="{E77A77F5-94CE-A84B-9494-C16E429DACF6}" type="pres">
      <dgm:prSet presAssocID="{C0336E6D-444D-BF48-812B-5BD59DA97501}" presName="dummy" presStyleCnt="0"/>
      <dgm:spPr>
        <a:sp3d/>
      </dgm:spPr>
    </dgm:pt>
    <dgm:pt modelId="{7C4471EB-248C-944B-A54B-898C64CA8858}" type="pres">
      <dgm:prSet presAssocID="{C0336E6D-444D-BF48-812B-5BD59DA97501}" presName="node" presStyleLbl="revTx" presStyleIdx="1" presStyleCnt="4">
        <dgm:presLayoutVars>
          <dgm:bulletEnabled val="1"/>
        </dgm:presLayoutVars>
      </dgm:prSet>
      <dgm:spPr/>
    </dgm:pt>
    <dgm:pt modelId="{F453F86F-DA43-3542-8FA9-4C811F9531B6}" type="pres">
      <dgm:prSet presAssocID="{5ACF0EF0-3469-FA47-98AF-29BAB0CE23C0}" presName="sibTrans" presStyleLbl="node1" presStyleIdx="1" presStyleCnt="4"/>
      <dgm:spPr/>
    </dgm:pt>
    <dgm:pt modelId="{C74A3F1A-81F9-9D4C-8975-4C1D3A4BFF8A}" type="pres">
      <dgm:prSet presAssocID="{7C7CE480-A18C-0044-AD47-67801C507315}" presName="dummy" presStyleCnt="0"/>
      <dgm:spPr>
        <a:sp3d/>
      </dgm:spPr>
    </dgm:pt>
    <dgm:pt modelId="{39218A4A-26A3-1141-BB51-1718BAC2D242}" type="pres">
      <dgm:prSet presAssocID="{7C7CE480-A18C-0044-AD47-67801C507315}" presName="node" presStyleLbl="revTx" presStyleIdx="2" presStyleCnt="4">
        <dgm:presLayoutVars>
          <dgm:bulletEnabled val="1"/>
        </dgm:presLayoutVars>
      </dgm:prSet>
      <dgm:spPr/>
    </dgm:pt>
    <dgm:pt modelId="{695130EF-E947-154F-A72E-C24901C5507A}" type="pres">
      <dgm:prSet presAssocID="{AB1D585B-8C9E-F649-B949-34C54425ECA5}" presName="sibTrans" presStyleLbl="node1" presStyleIdx="2" presStyleCnt="4"/>
      <dgm:spPr/>
    </dgm:pt>
    <dgm:pt modelId="{1AFB4885-2247-D847-8A14-73E1D5015FC7}" type="pres">
      <dgm:prSet presAssocID="{74C64283-AB81-A144-8522-C494465F0A02}" presName="dummy" presStyleCnt="0"/>
      <dgm:spPr>
        <a:sp3d/>
      </dgm:spPr>
    </dgm:pt>
    <dgm:pt modelId="{DB7C4A19-5742-8741-AED4-883B0CD92DAC}" type="pres">
      <dgm:prSet presAssocID="{74C64283-AB81-A144-8522-C494465F0A02}" presName="node" presStyleLbl="revTx" presStyleIdx="3" presStyleCnt="4">
        <dgm:presLayoutVars>
          <dgm:bulletEnabled val="1"/>
        </dgm:presLayoutVars>
      </dgm:prSet>
      <dgm:spPr/>
    </dgm:pt>
    <dgm:pt modelId="{8F3F7ED1-10D0-8945-A357-352618994FA6}" type="pres">
      <dgm:prSet presAssocID="{950CCAE3-891F-4143-85BA-A92C1C1504CB}" presName="sibTrans" presStyleLbl="node1" presStyleIdx="3" presStyleCnt="4"/>
      <dgm:spPr/>
    </dgm:pt>
  </dgm:ptLst>
  <dgm:cxnLst>
    <dgm:cxn modelId="{31BA3B1D-5EC4-E74C-B36F-E637450D36E5}" srcId="{A4FE55A5-DD39-2B43-BDCC-424D5330AE2D}" destId="{7C7CE480-A18C-0044-AD47-67801C507315}" srcOrd="2" destOrd="0" parTransId="{90B31D49-5B3B-8245-847A-38AD0FA7F97D}" sibTransId="{AB1D585B-8C9E-F649-B949-34C54425ECA5}"/>
    <dgm:cxn modelId="{70B614D6-BEA6-BF41-9F18-956A8BCFB917}" type="presOf" srcId="{74C64283-AB81-A144-8522-C494465F0A02}" destId="{DB7C4A19-5742-8741-AED4-883B0CD92DAC}" srcOrd="0" destOrd="0" presId="urn:microsoft.com/office/officeart/2005/8/layout/cycle1"/>
    <dgm:cxn modelId="{6BBE7626-8A5A-CF4F-B96E-E56165C44FAC}" type="presOf" srcId="{AB1D585B-8C9E-F649-B949-34C54425ECA5}" destId="{695130EF-E947-154F-A72E-C24901C5507A}" srcOrd="0" destOrd="0" presId="urn:microsoft.com/office/officeart/2005/8/layout/cycle1"/>
    <dgm:cxn modelId="{9ED865B6-940C-594C-B8FF-AF1BBC57F6FA}" type="presOf" srcId="{A4FE55A5-DD39-2B43-BDCC-424D5330AE2D}" destId="{A70371DD-3AB8-CD42-B881-F6B1BD97F086}" srcOrd="0" destOrd="0" presId="urn:microsoft.com/office/officeart/2005/8/layout/cycle1"/>
    <dgm:cxn modelId="{AC546F70-BECB-FE47-AB3D-4E6D847720A6}" type="presOf" srcId="{950CCAE3-891F-4143-85BA-A92C1C1504CB}" destId="{8F3F7ED1-10D0-8945-A357-352618994FA6}" srcOrd="0" destOrd="0" presId="urn:microsoft.com/office/officeart/2005/8/layout/cycle1"/>
    <dgm:cxn modelId="{81EC9335-BA15-224A-B5B6-FA0147371146}" type="presOf" srcId="{E4A706D5-CBA7-854E-8243-E3B4F18FF406}" destId="{9CB07803-0E93-F64A-87F1-A1D10BA7BFC7}" srcOrd="0" destOrd="0" presId="urn:microsoft.com/office/officeart/2005/8/layout/cycle1"/>
    <dgm:cxn modelId="{DD15B0D2-009D-A141-BA09-1F21A45283DB}" srcId="{A4FE55A5-DD39-2B43-BDCC-424D5330AE2D}" destId="{C0336E6D-444D-BF48-812B-5BD59DA97501}" srcOrd="1" destOrd="0" parTransId="{2F8E1110-CD43-154C-BC78-793D942303F4}" sibTransId="{5ACF0EF0-3469-FA47-98AF-29BAB0CE23C0}"/>
    <dgm:cxn modelId="{13523A8B-F556-C34D-A8C4-7144700E73FD}" srcId="{A4FE55A5-DD39-2B43-BDCC-424D5330AE2D}" destId="{74C64283-AB81-A144-8522-C494465F0A02}" srcOrd="3" destOrd="0" parTransId="{D82D1C03-EB74-B04E-9F54-9109F1756345}" sibTransId="{950CCAE3-891F-4143-85BA-A92C1C1504CB}"/>
    <dgm:cxn modelId="{A13E3A97-A69A-EA4A-A070-F1B8E3B53C98}" type="presOf" srcId="{7C7CE480-A18C-0044-AD47-67801C507315}" destId="{39218A4A-26A3-1141-BB51-1718BAC2D242}" srcOrd="0" destOrd="0" presId="urn:microsoft.com/office/officeart/2005/8/layout/cycle1"/>
    <dgm:cxn modelId="{8E0553C0-22EF-B64B-BB8F-3DBC9E46E4B4}" type="presOf" srcId="{C0336E6D-444D-BF48-812B-5BD59DA97501}" destId="{7C4471EB-248C-944B-A54B-898C64CA8858}" srcOrd="0" destOrd="0" presId="urn:microsoft.com/office/officeart/2005/8/layout/cycle1"/>
    <dgm:cxn modelId="{5A26E7F2-0BE9-0B4F-8D64-6C31EB768287}" type="presOf" srcId="{EAD1C43C-EE9F-BC42-A9F3-D25CFA9F99B7}" destId="{F7FB6927-E77E-6C44-B253-99A5D03112F4}" srcOrd="0" destOrd="0" presId="urn:microsoft.com/office/officeart/2005/8/layout/cycle1"/>
    <dgm:cxn modelId="{6FED7018-8105-E142-AE3B-832BE83E1C6E}" type="presOf" srcId="{5ACF0EF0-3469-FA47-98AF-29BAB0CE23C0}" destId="{F453F86F-DA43-3542-8FA9-4C811F9531B6}" srcOrd="0" destOrd="0" presId="urn:microsoft.com/office/officeart/2005/8/layout/cycle1"/>
    <dgm:cxn modelId="{93B241C7-0657-F449-894A-E93AAA7E503F}" srcId="{A4FE55A5-DD39-2B43-BDCC-424D5330AE2D}" destId="{E4A706D5-CBA7-854E-8243-E3B4F18FF406}" srcOrd="0" destOrd="0" parTransId="{46528E4F-448E-E044-A821-0512700826B4}" sibTransId="{EAD1C43C-EE9F-BC42-A9F3-D25CFA9F99B7}"/>
    <dgm:cxn modelId="{1A21F537-6260-6B44-896A-75AE53825A36}" type="presParOf" srcId="{A70371DD-3AB8-CD42-B881-F6B1BD97F086}" destId="{7765E7A7-E6BF-204E-88F7-75D5E1EC5D7D}" srcOrd="0" destOrd="0" presId="urn:microsoft.com/office/officeart/2005/8/layout/cycle1"/>
    <dgm:cxn modelId="{AFE63E22-CF29-2A45-8F5F-25B1E9063A3F}" type="presParOf" srcId="{A70371DD-3AB8-CD42-B881-F6B1BD97F086}" destId="{9CB07803-0E93-F64A-87F1-A1D10BA7BFC7}" srcOrd="1" destOrd="0" presId="urn:microsoft.com/office/officeart/2005/8/layout/cycle1"/>
    <dgm:cxn modelId="{3DBD0DB3-FCFC-A545-9448-E7D4D3D3F904}" type="presParOf" srcId="{A70371DD-3AB8-CD42-B881-F6B1BD97F086}" destId="{F7FB6927-E77E-6C44-B253-99A5D03112F4}" srcOrd="2" destOrd="0" presId="urn:microsoft.com/office/officeart/2005/8/layout/cycle1"/>
    <dgm:cxn modelId="{466AECC6-6F9A-4E40-9B43-54444173FB85}" type="presParOf" srcId="{A70371DD-3AB8-CD42-B881-F6B1BD97F086}" destId="{E77A77F5-94CE-A84B-9494-C16E429DACF6}" srcOrd="3" destOrd="0" presId="urn:microsoft.com/office/officeart/2005/8/layout/cycle1"/>
    <dgm:cxn modelId="{5885D658-25DE-3B48-98C7-6BB391FF356C}" type="presParOf" srcId="{A70371DD-3AB8-CD42-B881-F6B1BD97F086}" destId="{7C4471EB-248C-944B-A54B-898C64CA8858}" srcOrd="4" destOrd="0" presId="urn:microsoft.com/office/officeart/2005/8/layout/cycle1"/>
    <dgm:cxn modelId="{B8007DF0-AE9D-C04B-91A1-80BCADA68F22}" type="presParOf" srcId="{A70371DD-3AB8-CD42-B881-F6B1BD97F086}" destId="{F453F86F-DA43-3542-8FA9-4C811F9531B6}" srcOrd="5" destOrd="0" presId="urn:microsoft.com/office/officeart/2005/8/layout/cycle1"/>
    <dgm:cxn modelId="{C2AA5DD7-62ED-A346-990F-33995332DA3A}" type="presParOf" srcId="{A70371DD-3AB8-CD42-B881-F6B1BD97F086}" destId="{C74A3F1A-81F9-9D4C-8975-4C1D3A4BFF8A}" srcOrd="6" destOrd="0" presId="urn:microsoft.com/office/officeart/2005/8/layout/cycle1"/>
    <dgm:cxn modelId="{465B3913-ED2B-B544-B119-7144C8785B83}" type="presParOf" srcId="{A70371DD-3AB8-CD42-B881-F6B1BD97F086}" destId="{39218A4A-26A3-1141-BB51-1718BAC2D242}" srcOrd="7" destOrd="0" presId="urn:microsoft.com/office/officeart/2005/8/layout/cycle1"/>
    <dgm:cxn modelId="{7CF736CF-20B0-E14B-A33E-B3C89F28F429}" type="presParOf" srcId="{A70371DD-3AB8-CD42-B881-F6B1BD97F086}" destId="{695130EF-E947-154F-A72E-C24901C5507A}" srcOrd="8" destOrd="0" presId="urn:microsoft.com/office/officeart/2005/8/layout/cycle1"/>
    <dgm:cxn modelId="{B2F97B56-4006-1C4D-AD66-02CD626630F0}" type="presParOf" srcId="{A70371DD-3AB8-CD42-B881-F6B1BD97F086}" destId="{1AFB4885-2247-D847-8A14-73E1D5015FC7}" srcOrd="9" destOrd="0" presId="urn:microsoft.com/office/officeart/2005/8/layout/cycle1"/>
    <dgm:cxn modelId="{5AFE195D-06E1-9B41-BEA8-4FAC7A8E4A28}" type="presParOf" srcId="{A70371DD-3AB8-CD42-B881-F6B1BD97F086}" destId="{DB7C4A19-5742-8741-AED4-883B0CD92DAC}" srcOrd="10" destOrd="0" presId="urn:microsoft.com/office/officeart/2005/8/layout/cycle1"/>
    <dgm:cxn modelId="{900EBD67-EDE6-0B42-91BA-FA67ACE5F2B0}" type="presParOf" srcId="{A70371DD-3AB8-CD42-B881-F6B1BD97F086}" destId="{8F3F7ED1-10D0-8945-A357-352618994FA6}"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FE55A5-DD39-2B43-BDCC-424D5330AE2D}" type="doc">
      <dgm:prSet loTypeId="urn:microsoft.com/office/officeart/2005/8/layout/cycle1" loCatId="cycle" qsTypeId="urn:microsoft.com/office/officeart/2005/8/quickstyle/simple4" qsCatId="simple" csTypeId="urn:microsoft.com/office/officeart/2005/8/colors/accent1_2" csCatId="accent1" phldr="1"/>
      <dgm:spPr>
        <a:scene3d>
          <a:camera prst="orthographicFront">
            <a:rot lat="0" lon="0" rev="2700000"/>
          </a:camera>
          <a:lightRig rig="threePt" dir="t"/>
        </a:scene3d>
      </dgm:spPr>
      <dgm:t>
        <a:bodyPr/>
        <a:lstStyle/>
        <a:p>
          <a:endParaRPr lang="en-US"/>
        </a:p>
      </dgm:t>
    </dgm:pt>
    <dgm:pt modelId="{E4A706D5-CBA7-854E-8243-E3B4F18FF406}">
      <dgm:prSet phldrT="[Text]"/>
      <dgm:spPr>
        <a:sp3d/>
      </dgm:spPr>
      <dgm:t>
        <a:bodyPr>
          <a:flatTx/>
        </a:bodyPr>
        <a:lstStyle/>
        <a:p>
          <a:r>
            <a:rPr lang="en-US" dirty="0">
              <a:solidFill>
                <a:srgbClr val="EBA5A5"/>
              </a:solidFill>
            </a:rPr>
            <a:t>Initial Climate Warming</a:t>
          </a:r>
        </a:p>
      </dgm:t>
    </dgm:pt>
    <dgm:pt modelId="{46528E4F-448E-E044-A821-0512700826B4}" type="parTrans" cxnId="{93B241C7-0657-F449-894A-E93AAA7E503F}">
      <dgm:prSet/>
      <dgm:spPr/>
      <dgm:t>
        <a:bodyPr/>
        <a:lstStyle/>
        <a:p>
          <a:endParaRPr lang="en-US">
            <a:solidFill>
              <a:srgbClr val="EBA5A5"/>
            </a:solidFill>
          </a:endParaRPr>
        </a:p>
      </dgm:t>
    </dgm:pt>
    <dgm:pt modelId="{EAD1C43C-EE9F-BC42-A9F3-D25CFA9F99B7}" type="sibTrans" cxnId="{93B241C7-0657-F449-894A-E93AAA7E503F}">
      <dgm:prSet/>
      <dgm:spPr>
        <a:gradFill rotWithShape="0">
          <a:gsLst>
            <a:gs pos="0">
              <a:schemeClr val="accent1">
                <a:hueOff val="0"/>
                <a:satOff val="0"/>
                <a:lumOff val="0"/>
                <a:alphaOff val="0"/>
                <a:shade val="60000"/>
                <a:satMod val="130000"/>
              </a:schemeClr>
            </a:gs>
            <a:gs pos="100000">
              <a:srgbClr val="FF8203"/>
            </a:gs>
          </a:gsLst>
          <a:lin ang="0" scaled="0"/>
        </a:gradFill>
        <a:sp3d/>
      </dgm:spPr>
      <dgm:t>
        <a:bodyPr>
          <a:flatTx/>
        </a:bodyPr>
        <a:lstStyle/>
        <a:p>
          <a:endParaRPr lang="en-US">
            <a:solidFill>
              <a:srgbClr val="EBA5A5"/>
            </a:solidFill>
          </a:endParaRPr>
        </a:p>
      </dgm:t>
    </dgm:pt>
    <dgm:pt modelId="{C0336E6D-444D-BF48-812B-5BD59DA97501}">
      <dgm:prSet phldrT="[Text]"/>
      <dgm:spPr>
        <a:sp3d/>
      </dgm:spPr>
      <dgm:t>
        <a:bodyPr>
          <a:flatTx/>
        </a:bodyPr>
        <a:lstStyle/>
        <a:p>
          <a:r>
            <a:rPr lang="en-US" dirty="0">
              <a:solidFill>
                <a:srgbClr val="EBA5A5"/>
              </a:solidFill>
            </a:rPr>
            <a:t>Melting of Glaciers and Ice Sheets</a:t>
          </a:r>
        </a:p>
      </dgm:t>
    </dgm:pt>
    <dgm:pt modelId="{2F8E1110-CD43-154C-BC78-793D942303F4}" type="parTrans" cxnId="{DD15B0D2-009D-A141-BA09-1F21A45283DB}">
      <dgm:prSet/>
      <dgm:spPr/>
      <dgm:t>
        <a:bodyPr/>
        <a:lstStyle/>
        <a:p>
          <a:endParaRPr lang="en-US">
            <a:solidFill>
              <a:srgbClr val="EBA5A5"/>
            </a:solidFill>
          </a:endParaRPr>
        </a:p>
      </dgm:t>
    </dgm:pt>
    <dgm:pt modelId="{5ACF0EF0-3469-FA47-98AF-29BAB0CE23C0}" type="sibTrans" cxnId="{DD15B0D2-009D-A141-BA09-1F21A45283DB}">
      <dgm:prSet/>
      <dgm:spPr>
        <a:gradFill rotWithShape="0">
          <a:gsLst>
            <a:gs pos="0">
              <a:srgbClr val="FF6B01"/>
            </a:gs>
            <a:gs pos="100000">
              <a:srgbClr val="FF5202"/>
            </a:gs>
          </a:gsLst>
          <a:lin ang="0" scaled="0"/>
        </a:gradFill>
        <a:sp3d/>
      </dgm:spPr>
      <dgm:t>
        <a:bodyPr>
          <a:flatTx/>
        </a:bodyPr>
        <a:lstStyle/>
        <a:p>
          <a:endParaRPr lang="en-US">
            <a:solidFill>
              <a:srgbClr val="EBA5A5"/>
            </a:solidFill>
          </a:endParaRPr>
        </a:p>
      </dgm:t>
    </dgm:pt>
    <dgm:pt modelId="{7C7CE480-A18C-0044-AD47-67801C507315}">
      <dgm:prSet phldrT="[Text]"/>
      <dgm:spPr>
        <a:sp3d/>
      </dgm:spPr>
      <dgm:t>
        <a:bodyPr>
          <a:flatTx/>
        </a:bodyPr>
        <a:lstStyle/>
        <a:p>
          <a:r>
            <a:rPr lang="en-US" dirty="0">
              <a:solidFill>
                <a:srgbClr val="EBA5A5"/>
              </a:solidFill>
            </a:rPr>
            <a:t>Less Solar Radiation Reflected</a:t>
          </a:r>
        </a:p>
      </dgm:t>
    </dgm:pt>
    <dgm:pt modelId="{90B31D49-5B3B-8245-847A-38AD0FA7F97D}" type="parTrans" cxnId="{31BA3B1D-5EC4-E74C-B36F-E637450D36E5}">
      <dgm:prSet/>
      <dgm:spPr/>
      <dgm:t>
        <a:bodyPr/>
        <a:lstStyle/>
        <a:p>
          <a:endParaRPr lang="en-US">
            <a:solidFill>
              <a:srgbClr val="EBA5A5"/>
            </a:solidFill>
          </a:endParaRPr>
        </a:p>
      </dgm:t>
    </dgm:pt>
    <dgm:pt modelId="{AB1D585B-8C9E-F649-B949-34C54425ECA5}" type="sibTrans" cxnId="{31BA3B1D-5EC4-E74C-B36F-E637450D36E5}">
      <dgm:prSet/>
      <dgm:spPr>
        <a:gradFill rotWithShape="0">
          <a:gsLst>
            <a:gs pos="0">
              <a:srgbClr val="FC5301"/>
            </a:gs>
            <a:gs pos="100000">
              <a:srgbClr val="FF3009"/>
            </a:gs>
          </a:gsLst>
          <a:lin ang="0" scaled="0"/>
        </a:gradFill>
        <a:sp3d/>
      </dgm:spPr>
      <dgm:t>
        <a:bodyPr>
          <a:flatTx/>
        </a:bodyPr>
        <a:lstStyle/>
        <a:p>
          <a:endParaRPr lang="en-US">
            <a:solidFill>
              <a:srgbClr val="EBA5A5"/>
            </a:solidFill>
          </a:endParaRPr>
        </a:p>
      </dgm:t>
    </dgm:pt>
    <dgm:pt modelId="{74C64283-AB81-A144-8522-C494465F0A02}">
      <dgm:prSet phldrT="[Text]"/>
      <dgm:spPr>
        <a:sp3d/>
      </dgm:spPr>
      <dgm:t>
        <a:bodyPr>
          <a:flatTx/>
        </a:bodyPr>
        <a:lstStyle/>
        <a:p>
          <a:r>
            <a:rPr lang="en-US" dirty="0">
              <a:solidFill>
                <a:srgbClr val="EBA5A5"/>
              </a:solidFill>
            </a:rPr>
            <a:t>Increased Warming</a:t>
          </a:r>
        </a:p>
      </dgm:t>
    </dgm:pt>
    <dgm:pt modelId="{D82D1C03-EB74-B04E-9F54-9109F1756345}" type="parTrans" cxnId="{13523A8B-F556-C34D-A8C4-7144700E73FD}">
      <dgm:prSet/>
      <dgm:spPr/>
      <dgm:t>
        <a:bodyPr/>
        <a:lstStyle/>
        <a:p>
          <a:endParaRPr lang="en-US">
            <a:solidFill>
              <a:srgbClr val="EBA5A5"/>
            </a:solidFill>
          </a:endParaRPr>
        </a:p>
      </dgm:t>
    </dgm:pt>
    <dgm:pt modelId="{950CCAE3-891F-4143-85BA-A92C1C1504CB}" type="sibTrans" cxnId="{13523A8B-F556-C34D-A8C4-7144700E73FD}">
      <dgm:prSet/>
      <dgm:spPr>
        <a:gradFill rotWithShape="0">
          <a:gsLst>
            <a:gs pos="0">
              <a:srgbClr val="FC4004"/>
            </a:gs>
            <a:gs pos="100000">
              <a:srgbClr val="C60000"/>
            </a:gs>
          </a:gsLst>
          <a:lin ang="0" scaled="0"/>
        </a:gradFill>
        <a:sp3d/>
      </dgm:spPr>
      <dgm:t>
        <a:bodyPr>
          <a:flatTx/>
        </a:bodyPr>
        <a:lstStyle/>
        <a:p>
          <a:endParaRPr lang="en-US">
            <a:solidFill>
              <a:srgbClr val="EBA5A5"/>
            </a:solidFill>
          </a:endParaRPr>
        </a:p>
      </dgm:t>
    </dgm:pt>
    <dgm:pt modelId="{A70371DD-3AB8-CD42-B881-F6B1BD97F086}" type="pres">
      <dgm:prSet presAssocID="{A4FE55A5-DD39-2B43-BDCC-424D5330AE2D}" presName="cycle" presStyleCnt="0">
        <dgm:presLayoutVars>
          <dgm:dir/>
          <dgm:resizeHandles val="exact"/>
        </dgm:presLayoutVars>
      </dgm:prSet>
      <dgm:spPr/>
    </dgm:pt>
    <dgm:pt modelId="{7765E7A7-E6BF-204E-88F7-75D5E1EC5D7D}" type="pres">
      <dgm:prSet presAssocID="{E4A706D5-CBA7-854E-8243-E3B4F18FF406}" presName="dummy" presStyleCnt="0"/>
      <dgm:spPr>
        <a:sp3d/>
      </dgm:spPr>
    </dgm:pt>
    <dgm:pt modelId="{9CB07803-0E93-F64A-87F1-A1D10BA7BFC7}" type="pres">
      <dgm:prSet presAssocID="{E4A706D5-CBA7-854E-8243-E3B4F18FF406}" presName="node" presStyleLbl="revTx" presStyleIdx="0" presStyleCnt="4">
        <dgm:presLayoutVars>
          <dgm:bulletEnabled val="1"/>
        </dgm:presLayoutVars>
      </dgm:prSet>
      <dgm:spPr/>
    </dgm:pt>
    <dgm:pt modelId="{F7FB6927-E77E-6C44-B253-99A5D03112F4}" type="pres">
      <dgm:prSet presAssocID="{EAD1C43C-EE9F-BC42-A9F3-D25CFA9F99B7}" presName="sibTrans" presStyleLbl="node1" presStyleIdx="0" presStyleCnt="4"/>
      <dgm:spPr/>
    </dgm:pt>
    <dgm:pt modelId="{E77A77F5-94CE-A84B-9494-C16E429DACF6}" type="pres">
      <dgm:prSet presAssocID="{C0336E6D-444D-BF48-812B-5BD59DA97501}" presName="dummy" presStyleCnt="0"/>
      <dgm:spPr>
        <a:sp3d/>
      </dgm:spPr>
    </dgm:pt>
    <dgm:pt modelId="{7C4471EB-248C-944B-A54B-898C64CA8858}" type="pres">
      <dgm:prSet presAssocID="{C0336E6D-444D-BF48-812B-5BD59DA97501}" presName="node" presStyleLbl="revTx" presStyleIdx="1" presStyleCnt="4">
        <dgm:presLayoutVars>
          <dgm:bulletEnabled val="1"/>
        </dgm:presLayoutVars>
      </dgm:prSet>
      <dgm:spPr/>
    </dgm:pt>
    <dgm:pt modelId="{F453F86F-DA43-3542-8FA9-4C811F9531B6}" type="pres">
      <dgm:prSet presAssocID="{5ACF0EF0-3469-FA47-98AF-29BAB0CE23C0}" presName="sibTrans" presStyleLbl="node1" presStyleIdx="1" presStyleCnt="4"/>
      <dgm:spPr/>
    </dgm:pt>
    <dgm:pt modelId="{C74A3F1A-81F9-9D4C-8975-4C1D3A4BFF8A}" type="pres">
      <dgm:prSet presAssocID="{7C7CE480-A18C-0044-AD47-67801C507315}" presName="dummy" presStyleCnt="0"/>
      <dgm:spPr>
        <a:sp3d/>
      </dgm:spPr>
    </dgm:pt>
    <dgm:pt modelId="{39218A4A-26A3-1141-BB51-1718BAC2D242}" type="pres">
      <dgm:prSet presAssocID="{7C7CE480-A18C-0044-AD47-67801C507315}" presName="node" presStyleLbl="revTx" presStyleIdx="2" presStyleCnt="4">
        <dgm:presLayoutVars>
          <dgm:bulletEnabled val="1"/>
        </dgm:presLayoutVars>
      </dgm:prSet>
      <dgm:spPr/>
    </dgm:pt>
    <dgm:pt modelId="{695130EF-E947-154F-A72E-C24901C5507A}" type="pres">
      <dgm:prSet presAssocID="{AB1D585B-8C9E-F649-B949-34C54425ECA5}" presName="sibTrans" presStyleLbl="node1" presStyleIdx="2" presStyleCnt="4"/>
      <dgm:spPr/>
    </dgm:pt>
    <dgm:pt modelId="{1AFB4885-2247-D847-8A14-73E1D5015FC7}" type="pres">
      <dgm:prSet presAssocID="{74C64283-AB81-A144-8522-C494465F0A02}" presName="dummy" presStyleCnt="0"/>
      <dgm:spPr>
        <a:sp3d/>
      </dgm:spPr>
    </dgm:pt>
    <dgm:pt modelId="{DB7C4A19-5742-8741-AED4-883B0CD92DAC}" type="pres">
      <dgm:prSet presAssocID="{74C64283-AB81-A144-8522-C494465F0A02}" presName="node" presStyleLbl="revTx" presStyleIdx="3" presStyleCnt="4">
        <dgm:presLayoutVars>
          <dgm:bulletEnabled val="1"/>
        </dgm:presLayoutVars>
      </dgm:prSet>
      <dgm:spPr/>
    </dgm:pt>
    <dgm:pt modelId="{8F3F7ED1-10D0-8945-A357-352618994FA6}" type="pres">
      <dgm:prSet presAssocID="{950CCAE3-891F-4143-85BA-A92C1C1504CB}" presName="sibTrans" presStyleLbl="node1" presStyleIdx="3" presStyleCnt="4"/>
      <dgm:spPr/>
    </dgm:pt>
  </dgm:ptLst>
  <dgm:cxnLst>
    <dgm:cxn modelId="{974E9C5B-CBB9-274D-86CE-D2021D5BF9E9}" type="presOf" srcId="{5ACF0EF0-3469-FA47-98AF-29BAB0CE23C0}" destId="{F453F86F-DA43-3542-8FA9-4C811F9531B6}" srcOrd="0" destOrd="0" presId="urn:microsoft.com/office/officeart/2005/8/layout/cycle1"/>
    <dgm:cxn modelId="{D94E70E8-4D46-E142-862B-1BE097622D2B}" type="presOf" srcId="{E4A706D5-CBA7-854E-8243-E3B4F18FF406}" destId="{9CB07803-0E93-F64A-87F1-A1D10BA7BFC7}" srcOrd="0" destOrd="0" presId="urn:microsoft.com/office/officeart/2005/8/layout/cycle1"/>
    <dgm:cxn modelId="{31BA3B1D-5EC4-E74C-B36F-E637450D36E5}" srcId="{A4FE55A5-DD39-2B43-BDCC-424D5330AE2D}" destId="{7C7CE480-A18C-0044-AD47-67801C507315}" srcOrd="2" destOrd="0" parTransId="{90B31D49-5B3B-8245-847A-38AD0FA7F97D}" sibTransId="{AB1D585B-8C9E-F649-B949-34C54425ECA5}"/>
    <dgm:cxn modelId="{E463A128-2423-A143-8D83-26850D74638C}" type="presOf" srcId="{AB1D585B-8C9E-F649-B949-34C54425ECA5}" destId="{695130EF-E947-154F-A72E-C24901C5507A}" srcOrd="0" destOrd="0" presId="urn:microsoft.com/office/officeart/2005/8/layout/cycle1"/>
    <dgm:cxn modelId="{BBC67808-FD7F-6842-831C-60694E7FAEF8}" type="presOf" srcId="{A4FE55A5-DD39-2B43-BDCC-424D5330AE2D}" destId="{A70371DD-3AB8-CD42-B881-F6B1BD97F086}" srcOrd="0" destOrd="0" presId="urn:microsoft.com/office/officeart/2005/8/layout/cycle1"/>
    <dgm:cxn modelId="{D289CC08-BD81-F649-818C-C57905646455}" type="presOf" srcId="{7C7CE480-A18C-0044-AD47-67801C507315}" destId="{39218A4A-26A3-1141-BB51-1718BAC2D242}" srcOrd="0" destOrd="0" presId="urn:microsoft.com/office/officeart/2005/8/layout/cycle1"/>
    <dgm:cxn modelId="{8B338DDE-94AE-1A4C-95AC-A03D14B6DB9A}" type="presOf" srcId="{74C64283-AB81-A144-8522-C494465F0A02}" destId="{DB7C4A19-5742-8741-AED4-883B0CD92DAC}" srcOrd="0" destOrd="0" presId="urn:microsoft.com/office/officeart/2005/8/layout/cycle1"/>
    <dgm:cxn modelId="{DD15B0D2-009D-A141-BA09-1F21A45283DB}" srcId="{A4FE55A5-DD39-2B43-BDCC-424D5330AE2D}" destId="{C0336E6D-444D-BF48-812B-5BD59DA97501}" srcOrd="1" destOrd="0" parTransId="{2F8E1110-CD43-154C-BC78-793D942303F4}" sibTransId="{5ACF0EF0-3469-FA47-98AF-29BAB0CE23C0}"/>
    <dgm:cxn modelId="{13523A8B-F556-C34D-A8C4-7144700E73FD}" srcId="{A4FE55A5-DD39-2B43-BDCC-424D5330AE2D}" destId="{74C64283-AB81-A144-8522-C494465F0A02}" srcOrd="3" destOrd="0" parTransId="{D82D1C03-EB74-B04E-9F54-9109F1756345}" sibTransId="{950CCAE3-891F-4143-85BA-A92C1C1504CB}"/>
    <dgm:cxn modelId="{D3081FC6-9DBC-8042-BA82-52E31955A742}" type="presOf" srcId="{EAD1C43C-EE9F-BC42-A9F3-D25CFA9F99B7}" destId="{F7FB6927-E77E-6C44-B253-99A5D03112F4}" srcOrd="0" destOrd="0" presId="urn:microsoft.com/office/officeart/2005/8/layout/cycle1"/>
    <dgm:cxn modelId="{E7500AA3-2B15-9A4D-B0CA-16FF27A6F062}" type="presOf" srcId="{950CCAE3-891F-4143-85BA-A92C1C1504CB}" destId="{8F3F7ED1-10D0-8945-A357-352618994FA6}" srcOrd="0" destOrd="0" presId="urn:microsoft.com/office/officeart/2005/8/layout/cycle1"/>
    <dgm:cxn modelId="{FB8D344E-5825-D543-A794-25E15E230E6F}" type="presOf" srcId="{C0336E6D-444D-BF48-812B-5BD59DA97501}" destId="{7C4471EB-248C-944B-A54B-898C64CA8858}" srcOrd="0" destOrd="0" presId="urn:microsoft.com/office/officeart/2005/8/layout/cycle1"/>
    <dgm:cxn modelId="{93B241C7-0657-F449-894A-E93AAA7E503F}" srcId="{A4FE55A5-DD39-2B43-BDCC-424D5330AE2D}" destId="{E4A706D5-CBA7-854E-8243-E3B4F18FF406}" srcOrd="0" destOrd="0" parTransId="{46528E4F-448E-E044-A821-0512700826B4}" sibTransId="{EAD1C43C-EE9F-BC42-A9F3-D25CFA9F99B7}"/>
    <dgm:cxn modelId="{88888A43-8543-7C4E-9499-E9FF89340AD0}" type="presParOf" srcId="{A70371DD-3AB8-CD42-B881-F6B1BD97F086}" destId="{7765E7A7-E6BF-204E-88F7-75D5E1EC5D7D}" srcOrd="0" destOrd="0" presId="urn:microsoft.com/office/officeart/2005/8/layout/cycle1"/>
    <dgm:cxn modelId="{EDCA6698-98EB-3545-B885-E99FEF5A35E1}" type="presParOf" srcId="{A70371DD-3AB8-CD42-B881-F6B1BD97F086}" destId="{9CB07803-0E93-F64A-87F1-A1D10BA7BFC7}" srcOrd="1" destOrd="0" presId="urn:microsoft.com/office/officeart/2005/8/layout/cycle1"/>
    <dgm:cxn modelId="{6A0B2490-447D-514F-B25B-64ABE80C6DB6}" type="presParOf" srcId="{A70371DD-3AB8-CD42-B881-F6B1BD97F086}" destId="{F7FB6927-E77E-6C44-B253-99A5D03112F4}" srcOrd="2" destOrd="0" presId="urn:microsoft.com/office/officeart/2005/8/layout/cycle1"/>
    <dgm:cxn modelId="{17304248-82BC-8C42-AC23-00E4EA24E2E3}" type="presParOf" srcId="{A70371DD-3AB8-CD42-B881-F6B1BD97F086}" destId="{E77A77F5-94CE-A84B-9494-C16E429DACF6}" srcOrd="3" destOrd="0" presId="urn:microsoft.com/office/officeart/2005/8/layout/cycle1"/>
    <dgm:cxn modelId="{DE287066-227E-E348-A0AB-0E7C95634050}" type="presParOf" srcId="{A70371DD-3AB8-CD42-B881-F6B1BD97F086}" destId="{7C4471EB-248C-944B-A54B-898C64CA8858}" srcOrd="4" destOrd="0" presId="urn:microsoft.com/office/officeart/2005/8/layout/cycle1"/>
    <dgm:cxn modelId="{CD46EE52-72D9-5B41-967B-3CBAC84F8238}" type="presParOf" srcId="{A70371DD-3AB8-CD42-B881-F6B1BD97F086}" destId="{F453F86F-DA43-3542-8FA9-4C811F9531B6}" srcOrd="5" destOrd="0" presId="urn:microsoft.com/office/officeart/2005/8/layout/cycle1"/>
    <dgm:cxn modelId="{894501D8-AE27-F243-BA33-096B11005328}" type="presParOf" srcId="{A70371DD-3AB8-CD42-B881-F6B1BD97F086}" destId="{C74A3F1A-81F9-9D4C-8975-4C1D3A4BFF8A}" srcOrd="6" destOrd="0" presId="urn:microsoft.com/office/officeart/2005/8/layout/cycle1"/>
    <dgm:cxn modelId="{332FA795-5893-6C44-A74E-617D9F0D52CD}" type="presParOf" srcId="{A70371DD-3AB8-CD42-B881-F6B1BD97F086}" destId="{39218A4A-26A3-1141-BB51-1718BAC2D242}" srcOrd="7" destOrd="0" presId="urn:microsoft.com/office/officeart/2005/8/layout/cycle1"/>
    <dgm:cxn modelId="{9E38835C-58BD-7249-9E99-CC68F2CBF17E}" type="presParOf" srcId="{A70371DD-3AB8-CD42-B881-F6B1BD97F086}" destId="{695130EF-E947-154F-A72E-C24901C5507A}" srcOrd="8" destOrd="0" presId="urn:microsoft.com/office/officeart/2005/8/layout/cycle1"/>
    <dgm:cxn modelId="{94162015-8AFD-C746-A5DA-3CED68EE6CEB}" type="presParOf" srcId="{A70371DD-3AB8-CD42-B881-F6B1BD97F086}" destId="{1AFB4885-2247-D847-8A14-73E1D5015FC7}" srcOrd="9" destOrd="0" presId="urn:microsoft.com/office/officeart/2005/8/layout/cycle1"/>
    <dgm:cxn modelId="{8206FD08-9129-624E-BCD2-A291BFC5C5A6}" type="presParOf" srcId="{A70371DD-3AB8-CD42-B881-F6B1BD97F086}" destId="{DB7C4A19-5742-8741-AED4-883B0CD92DAC}" srcOrd="10" destOrd="0" presId="urn:microsoft.com/office/officeart/2005/8/layout/cycle1"/>
    <dgm:cxn modelId="{DEB6FF63-537F-C948-AA4D-F470E934A8F7}" type="presParOf" srcId="{A70371DD-3AB8-CD42-B881-F6B1BD97F086}" destId="{8F3F7ED1-10D0-8945-A357-352618994FA6}"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07803-0E93-F64A-87F1-A1D10BA7BFC7}">
      <dsp:nvSpPr>
        <dsp:cNvPr id="0" name=""/>
        <dsp:cNvSpPr/>
      </dsp:nvSpPr>
      <dsp:spPr>
        <a:xfrm>
          <a:off x="2416275" y="64243"/>
          <a:ext cx="1024681" cy="1024681"/>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flatTx/>
        </a:bodyPr>
        <a:lstStyle/>
        <a:p>
          <a:pPr marL="0" lvl="0" indent="0" algn="ctr" defTabSz="844550">
            <a:lnSpc>
              <a:spcPct val="90000"/>
            </a:lnSpc>
            <a:spcBef>
              <a:spcPct val="0"/>
            </a:spcBef>
            <a:spcAft>
              <a:spcPct val="35000"/>
            </a:spcAft>
            <a:buNone/>
          </a:pPr>
          <a:r>
            <a:rPr lang="en-US" sz="1900" kern="1200" dirty="0">
              <a:solidFill>
                <a:srgbClr val="EBA5A5"/>
              </a:solidFill>
            </a:rPr>
            <a:t>Initial Climate Warming</a:t>
          </a:r>
        </a:p>
      </dsp:txBody>
      <dsp:txXfrm>
        <a:off x="2416275" y="64243"/>
        <a:ext cx="1024681" cy="1024681"/>
      </dsp:txXfrm>
    </dsp:sp>
    <dsp:sp modelId="{F7FB6927-E77E-6C44-B253-99A5D03112F4}">
      <dsp:nvSpPr>
        <dsp:cNvPr id="0" name=""/>
        <dsp:cNvSpPr/>
      </dsp:nvSpPr>
      <dsp:spPr>
        <a:xfrm>
          <a:off x="608850" y="-749"/>
          <a:ext cx="2897098" cy="2897098"/>
        </a:xfrm>
        <a:prstGeom prst="circularArrow">
          <a:avLst>
            <a:gd name="adj1" fmla="val 6897"/>
            <a:gd name="adj2" fmla="val 464950"/>
            <a:gd name="adj3" fmla="val 551106"/>
            <a:gd name="adj4" fmla="val 20583944"/>
            <a:gd name="adj5" fmla="val 8047"/>
          </a:avLst>
        </a:prstGeom>
        <a:gradFill rotWithShape="0">
          <a:gsLst>
            <a:gs pos="0">
              <a:srgbClr val="FF0000"/>
            </a:gs>
            <a:gs pos="100000">
              <a:srgbClr val="FC4004"/>
            </a:gs>
          </a:gsLst>
          <a:lin ang="540000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7C4471EB-248C-944B-A54B-898C64CA8858}">
      <dsp:nvSpPr>
        <dsp:cNvPr id="0" name=""/>
        <dsp:cNvSpPr/>
      </dsp:nvSpPr>
      <dsp:spPr>
        <a:xfrm>
          <a:off x="2416275" y="1806675"/>
          <a:ext cx="1024681" cy="1024681"/>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flatTx/>
        </a:bodyPr>
        <a:lstStyle/>
        <a:p>
          <a:pPr marL="0" lvl="0" indent="0" algn="ctr" defTabSz="844550">
            <a:lnSpc>
              <a:spcPct val="90000"/>
            </a:lnSpc>
            <a:spcBef>
              <a:spcPct val="0"/>
            </a:spcBef>
            <a:spcAft>
              <a:spcPct val="35000"/>
            </a:spcAft>
            <a:buNone/>
          </a:pPr>
          <a:r>
            <a:rPr lang="en-US" sz="1900" kern="1200" dirty="0">
              <a:solidFill>
                <a:srgbClr val="EBA5A5"/>
              </a:solidFill>
            </a:rPr>
            <a:t>Warmer Temps.</a:t>
          </a:r>
        </a:p>
      </dsp:txBody>
      <dsp:txXfrm>
        <a:off x="2416275" y="1806675"/>
        <a:ext cx="1024681" cy="1024681"/>
      </dsp:txXfrm>
    </dsp:sp>
    <dsp:sp modelId="{F453F86F-DA43-3542-8FA9-4C811F9531B6}">
      <dsp:nvSpPr>
        <dsp:cNvPr id="0" name=""/>
        <dsp:cNvSpPr/>
      </dsp:nvSpPr>
      <dsp:spPr>
        <a:xfrm>
          <a:off x="608850" y="-749"/>
          <a:ext cx="2897098" cy="2897098"/>
        </a:xfrm>
        <a:prstGeom prst="circularArrow">
          <a:avLst>
            <a:gd name="adj1" fmla="val 6897"/>
            <a:gd name="adj2" fmla="val 464950"/>
            <a:gd name="adj3" fmla="val 5951106"/>
            <a:gd name="adj4" fmla="val 4383944"/>
            <a:gd name="adj5" fmla="val 8047"/>
          </a:avLst>
        </a:prstGeom>
        <a:gradFill rotWithShape="0">
          <a:gsLst>
            <a:gs pos="0">
              <a:srgbClr val="FF3009"/>
            </a:gs>
            <a:gs pos="100000">
              <a:srgbClr val="FF5202"/>
            </a:gs>
          </a:gsLst>
          <a:lin ang="1080000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39218A4A-26A3-1141-BB51-1718BAC2D242}">
      <dsp:nvSpPr>
        <dsp:cNvPr id="0" name=""/>
        <dsp:cNvSpPr/>
      </dsp:nvSpPr>
      <dsp:spPr>
        <a:xfrm>
          <a:off x="673843" y="1806675"/>
          <a:ext cx="1024681" cy="1024681"/>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flatTx/>
        </a:bodyPr>
        <a:lstStyle/>
        <a:p>
          <a:pPr marL="0" lvl="0" indent="0" algn="ctr" defTabSz="844550">
            <a:lnSpc>
              <a:spcPct val="90000"/>
            </a:lnSpc>
            <a:spcBef>
              <a:spcPct val="0"/>
            </a:spcBef>
            <a:spcAft>
              <a:spcPct val="35000"/>
            </a:spcAft>
            <a:buNone/>
          </a:pPr>
          <a:r>
            <a:rPr lang="en-US" sz="1900" kern="1200" dirty="0">
              <a:solidFill>
                <a:srgbClr val="EBA5A5"/>
              </a:solidFill>
            </a:rPr>
            <a:t>Increased</a:t>
          </a:r>
        </a:p>
        <a:p>
          <a:pPr marL="0" lvl="0" indent="0" algn="ctr" defTabSz="844550">
            <a:lnSpc>
              <a:spcPct val="90000"/>
            </a:lnSpc>
            <a:spcBef>
              <a:spcPct val="0"/>
            </a:spcBef>
            <a:spcAft>
              <a:spcPct val="35000"/>
            </a:spcAft>
            <a:buNone/>
          </a:pPr>
          <a:r>
            <a:rPr lang="en-US" sz="1900" kern="1200" dirty="0">
              <a:solidFill>
                <a:srgbClr val="EBA5A5"/>
              </a:solidFill>
            </a:rPr>
            <a:t>Emission to Space</a:t>
          </a:r>
        </a:p>
      </dsp:txBody>
      <dsp:txXfrm>
        <a:off x="673843" y="1806675"/>
        <a:ext cx="1024681" cy="1024681"/>
      </dsp:txXfrm>
    </dsp:sp>
    <dsp:sp modelId="{695130EF-E947-154F-A72E-C24901C5507A}">
      <dsp:nvSpPr>
        <dsp:cNvPr id="0" name=""/>
        <dsp:cNvSpPr/>
      </dsp:nvSpPr>
      <dsp:spPr>
        <a:xfrm>
          <a:off x="608850" y="-749"/>
          <a:ext cx="2897098" cy="2897098"/>
        </a:xfrm>
        <a:prstGeom prst="circularArrow">
          <a:avLst>
            <a:gd name="adj1" fmla="val 6897"/>
            <a:gd name="adj2" fmla="val 464950"/>
            <a:gd name="adj3" fmla="val 11351106"/>
            <a:gd name="adj4" fmla="val 9783944"/>
            <a:gd name="adj5" fmla="val 8047"/>
          </a:avLst>
        </a:prstGeom>
        <a:gradFill rotWithShape="0">
          <a:gsLst>
            <a:gs pos="0">
              <a:srgbClr val="FC5301"/>
            </a:gs>
            <a:gs pos="100000">
              <a:srgbClr val="FF8203"/>
            </a:gs>
          </a:gsLst>
          <a:lin ang="1620000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DB7C4A19-5742-8741-AED4-883B0CD92DAC}">
      <dsp:nvSpPr>
        <dsp:cNvPr id="0" name=""/>
        <dsp:cNvSpPr/>
      </dsp:nvSpPr>
      <dsp:spPr>
        <a:xfrm>
          <a:off x="673843" y="64243"/>
          <a:ext cx="1024681" cy="1024681"/>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flatTx/>
        </a:bodyPr>
        <a:lstStyle/>
        <a:p>
          <a:pPr marL="0" lvl="0" indent="0" algn="ctr" defTabSz="844550">
            <a:lnSpc>
              <a:spcPct val="90000"/>
            </a:lnSpc>
            <a:spcBef>
              <a:spcPct val="0"/>
            </a:spcBef>
            <a:spcAft>
              <a:spcPct val="35000"/>
            </a:spcAft>
            <a:buNone/>
          </a:pPr>
          <a:r>
            <a:rPr lang="en-US" sz="1900" kern="1200" dirty="0">
              <a:solidFill>
                <a:srgbClr val="EBA5A5"/>
              </a:solidFill>
            </a:rPr>
            <a:t>Reduced Warming</a:t>
          </a:r>
        </a:p>
      </dsp:txBody>
      <dsp:txXfrm>
        <a:off x="673843" y="64243"/>
        <a:ext cx="1024681" cy="1024681"/>
      </dsp:txXfrm>
    </dsp:sp>
    <dsp:sp modelId="{8F3F7ED1-10D0-8945-A357-352618994FA6}">
      <dsp:nvSpPr>
        <dsp:cNvPr id="0" name=""/>
        <dsp:cNvSpPr/>
      </dsp:nvSpPr>
      <dsp:spPr>
        <a:xfrm>
          <a:off x="608850" y="-749"/>
          <a:ext cx="2897098" cy="2897098"/>
        </a:xfrm>
        <a:prstGeom prst="circularArrow">
          <a:avLst>
            <a:gd name="adj1" fmla="val 6897"/>
            <a:gd name="adj2" fmla="val 464950"/>
            <a:gd name="adj3" fmla="val 16751106"/>
            <a:gd name="adj4" fmla="val 15183944"/>
            <a:gd name="adj5" fmla="val 8047"/>
          </a:avLst>
        </a:prstGeom>
        <a:gradFill rotWithShape="0">
          <a:gsLst>
            <a:gs pos="0">
              <a:srgbClr val="FF6B01"/>
            </a:gs>
            <a:gs pos="100000">
              <a:schemeClr val="accent1">
                <a:lumMod val="60000"/>
                <a:lumOff val="40000"/>
              </a:schemeClr>
            </a:gs>
          </a:gsLst>
          <a:lin ang="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07803-0E93-F64A-87F1-A1D10BA7BFC7}">
      <dsp:nvSpPr>
        <dsp:cNvPr id="0" name=""/>
        <dsp:cNvSpPr/>
      </dsp:nvSpPr>
      <dsp:spPr>
        <a:xfrm>
          <a:off x="2263090" y="64655"/>
          <a:ext cx="1025053" cy="1025053"/>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flatTx/>
        </a:bodyPr>
        <a:lstStyle/>
        <a:p>
          <a:pPr marL="0" lvl="0" indent="0" algn="ctr" defTabSz="755650">
            <a:lnSpc>
              <a:spcPct val="90000"/>
            </a:lnSpc>
            <a:spcBef>
              <a:spcPct val="0"/>
            </a:spcBef>
            <a:spcAft>
              <a:spcPct val="35000"/>
            </a:spcAft>
            <a:buNone/>
          </a:pPr>
          <a:r>
            <a:rPr lang="en-US" sz="1700" kern="1200" dirty="0">
              <a:solidFill>
                <a:srgbClr val="EBA5A5"/>
              </a:solidFill>
            </a:rPr>
            <a:t>Initial Climate Warming</a:t>
          </a:r>
        </a:p>
      </dsp:txBody>
      <dsp:txXfrm>
        <a:off x="2263090" y="64655"/>
        <a:ext cx="1025053" cy="1025053"/>
      </dsp:txXfrm>
    </dsp:sp>
    <dsp:sp modelId="{F7FB6927-E77E-6C44-B253-99A5D03112F4}">
      <dsp:nvSpPr>
        <dsp:cNvPr id="0" name=""/>
        <dsp:cNvSpPr/>
      </dsp:nvSpPr>
      <dsp:spPr>
        <a:xfrm>
          <a:off x="457218" y="18"/>
          <a:ext cx="2895562" cy="2895562"/>
        </a:xfrm>
        <a:prstGeom prst="circularArrow">
          <a:avLst>
            <a:gd name="adj1" fmla="val 6903"/>
            <a:gd name="adj2" fmla="val 465440"/>
            <a:gd name="adj3" fmla="val 549046"/>
            <a:gd name="adj4" fmla="val 20585514"/>
            <a:gd name="adj5" fmla="val 8054"/>
          </a:avLst>
        </a:prstGeom>
        <a:gradFill rotWithShape="0">
          <a:gsLst>
            <a:gs pos="0">
              <a:schemeClr val="accent1">
                <a:hueOff val="0"/>
                <a:satOff val="0"/>
                <a:lumOff val="0"/>
                <a:alphaOff val="0"/>
                <a:shade val="60000"/>
                <a:satMod val="130000"/>
              </a:schemeClr>
            </a:gs>
            <a:gs pos="100000">
              <a:srgbClr val="FF8203"/>
            </a:gs>
          </a:gsLst>
          <a:lin ang="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7C4471EB-248C-944B-A54B-898C64CA8858}">
      <dsp:nvSpPr>
        <dsp:cNvPr id="0" name=""/>
        <dsp:cNvSpPr/>
      </dsp:nvSpPr>
      <dsp:spPr>
        <a:xfrm>
          <a:off x="2263090" y="1805890"/>
          <a:ext cx="1025053" cy="1025053"/>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flatTx/>
        </a:bodyPr>
        <a:lstStyle/>
        <a:p>
          <a:pPr marL="0" lvl="0" indent="0" algn="ctr" defTabSz="755650">
            <a:lnSpc>
              <a:spcPct val="90000"/>
            </a:lnSpc>
            <a:spcBef>
              <a:spcPct val="0"/>
            </a:spcBef>
            <a:spcAft>
              <a:spcPct val="35000"/>
            </a:spcAft>
            <a:buNone/>
          </a:pPr>
          <a:r>
            <a:rPr lang="en-US" sz="1700" kern="1200" dirty="0">
              <a:solidFill>
                <a:srgbClr val="EBA5A5"/>
              </a:solidFill>
            </a:rPr>
            <a:t>Melting of Glaciers and Ice Sheets</a:t>
          </a:r>
        </a:p>
      </dsp:txBody>
      <dsp:txXfrm>
        <a:off x="2263090" y="1805890"/>
        <a:ext cx="1025053" cy="1025053"/>
      </dsp:txXfrm>
    </dsp:sp>
    <dsp:sp modelId="{F453F86F-DA43-3542-8FA9-4C811F9531B6}">
      <dsp:nvSpPr>
        <dsp:cNvPr id="0" name=""/>
        <dsp:cNvSpPr/>
      </dsp:nvSpPr>
      <dsp:spPr>
        <a:xfrm>
          <a:off x="457218" y="18"/>
          <a:ext cx="2895562" cy="2895562"/>
        </a:xfrm>
        <a:prstGeom prst="circularArrow">
          <a:avLst>
            <a:gd name="adj1" fmla="val 6903"/>
            <a:gd name="adj2" fmla="val 465440"/>
            <a:gd name="adj3" fmla="val 5949046"/>
            <a:gd name="adj4" fmla="val 4385514"/>
            <a:gd name="adj5" fmla="val 8054"/>
          </a:avLst>
        </a:prstGeom>
        <a:gradFill rotWithShape="0">
          <a:gsLst>
            <a:gs pos="0">
              <a:srgbClr val="FF6B01"/>
            </a:gs>
            <a:gs pos="100000">
              <a:srgbClr val="FF5202"/>
            </a:gs>
          </a:gsLst>
          <a:lin ang="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39218A4A-26A3-1141-BB51-1718BAC2D242}">
      <dsp:nvSpPr>
        <dsp:cNvPr id="0" name=""/>
        <dsp:cNvSpPr/>
      </dsp:nvSpPr>
      <dsp:spPr>
        <a:xfrm>
          <a:off x="521855" y="1805890"/>
          <a:ext cx="1025053" cy="1025053"/>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flatTx/>
        </a:bodyPr>
        <a:lstStyle/>
        <a:p>
          <a:pPr marL="0" lvl="0" indent="0" algn="ctr" defTabSz="755650">
            <a:lnSpc>
              <a:spcPct val="90000"/>
            </a:lnSpc>
            <a:spcBef>
              <a:spcPct val="0"/>
            </a:spcBef>
            <a:spcAft>
              <a:spcPct val="35000"/>
            </a:spcAft>
            <a:buNone/>
          </a:pPr>
          <a:r>
            <a:rPr lang="en-US" sz="1700" kern="1200" dirty="0">
              <a:solidFill>
                <a:srgbClr val="EBA5A5"/>
              </a:solidFill>
            </a:rPr>
            <a:t>Less Solar Radiation Reflected</a:t>
          </a:r>
        </a:p>
      </dsp:txBody>
      <dsp:txXfrm>
        <a:off x="521855" y="1805890"/>
        <a:ext cx="1025053" cy="1025053"/>
      </dsp:txXfrm>
    </dsp:sp>
    <dsp:sp modelId="{695130EF-E947-154F-A72E-C24901C5507A}">
      <dsp:nvSpPr>
        <dsp:cNvPr id="0" name=""/>
        <dsp:cNvSpPr/>
      </dsp:nvSpPr>
      <dsp:spPr>
        <a:xfrm>
          <a:off x="457218" y="18"/>
          <a:ext cx="2895562" cy="2895562"/>
        </a:xfrm>
        <a:prstGeom prst="circularArrow">
          <a:avLst>
            <a:gd name="adj1" fmla="val 6903"/>
            <a:gd name="adj2" fmla="val 465440"/>
            <a:gd name="adj3" fmla="val 11349046"/>
            <a:gd name="adj4" fmla="val 9785514"/>
            <a:gd name="adj5" fmla="val 8054"/>
          </a:avLst>
        </a:prstGeom>
        <a:gradFill rotWithShape="0">
          <a:gsLst>
            <a:gs pos="0">
              <a:srgbClr val="FC5301"/>
            </a:gs>
            <a:gs pos="100000">
              <a:srgbClr val="FF3009"/>
            </a:gs>
          </a:gsLst>
          <a:lin ang="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 modelId="{DB7C4A19-5742-8741-AED4-883B0CD92DAC}">
      <dsp:nvSpPr>
        <dsp:cNvPr id="0" name=""/>
        <dsp:cNvSpPr/>
      </dsp:nvSpPr>
      <dsp:spPr>
        <a:xfrm>
          <a:off x="521855" y="64655"/>
          <a:ext cx="1025053" cy="1025053"/>
        </a:xfrm>
        <a:prstGeom prst="rect">
          <a:avLst/>
        </a:prstGeom>
        <a:noFill/>
        <a:ln>
          <a:noFill/>
        </a:ln>
        <a:effectLst/>
        <a:scene3d>
          <a:camera prst="orthographicFront">
            <a:rot lat="0" lon="0" rev="2700000"/>
          </a:camera>
          <a:lightRig rig="threePt" dir="t"/>
        </a:scene3d>
        <a:sp3d/>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flatTx/>
        </a:bodyPr>
        <a:lstStyle/>
        <a:p>
          <a:pPr marL="0" lvl="0" indent="0" algn="ctr" defTabSz="755650">
            <a:lnSpc>
              <a:spcPct val="90000"/>
            </a:lnSpc>
            <a:spcBef>
              <a:spcPct val="0"/>
            </a:spcBef>
            <a:spcAft>
              <a:spcPct val="35000"/>
            </a:spcAft>
            <a:buNone/>
          </a:pPr>
          <a:r>
            <a:rPr lang="en-US" sz="1700" kern="1200" dirty="0">
              <a:solidFill>
                <a:srgbClr val="EBA5A5"/>
              </a:solidFill>
            </a:rPr>
            <a:t>Increased Warming</a:t>
          </a:r>
        </a:p>
      </dsp:txBody>
      <dsp:txXfrm>
        <a:off x="521855" y="64655"/>
        <a:ext cx="1025053" cy="1025053"/>
      </dsp:txXfrm>
    </dsp:sp>
    <dsp:sp modelId="{8F3F7ED1-10D0-8945-A357-352618994FA6}">
      <dsp:nvSpPr>
        <dsp:cNvPr id="0" name=""/>
        <dsp:cNvSpPr/>
      </dsp:nvSpPr>
      <dsp:spPr>
        <a:xfrm>
          <a:off x="457218" y="18"/>
          <a:ext cx="2895562" cy="2895562"/>
        </a:xfrm>
        <a:prstGeom prst="circularArrow">
          <a:avLst>
            <a:gd name="adj1" fmla="val 6903"/>
            <a:gd name="adj2" fmla="val 465440"/>
            <a:gd name="adj3" fmla="val 16749046"/>
            <a:gd name="adj4" fmla="val 15185514"/>
            <a:gd name="adj5" fmla="val 8054"/>
          </a:avLst>
        </a:prstGeom>
        <a:gradFill rotWithShape="0">
          <a:gsLst>
            <a:gs pos="0">
              <a:srgbClr val="FC4004"/>
            </a:gs>
            <a:gs pos="100000">
              <a:srgbClr val="C60000"/>
            </a:gs>
          </a:gsLst>
          <a:lin ang="0" scaled="0"/>
        </a:gradFill>
        <a:ln>
          <a:noFill/>
        </a:ln>
        <a:effectLst>
          <a:outerShdw blurRad="40000" dist="23000" dir="5400000" rotWithShape="0">
            <a:srgbClr val="000000">
              <a:alpha val="35000"/>
            </a:srgbClr>
          </a:outerShdw>
        </a:effectLst>
        <a:scene3d>
          <a:camera prst="orthographicFront">
            <a:rot lat="0" lon="0" rev="2700000"/>
          </a:camera>
          <a:lightRig rig="threePt" dir="t"/>
        </a:scene3d>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9FA765-B7A3-3F48-80E1-B46330DB77E8}" type="datetimeFigureOut">
              <a:rPr lang="en-US" smtClean="0"/>
              <a:t>8/8/2016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C1E9A-F21D-4C40-9883-7640B33BC19E}" type="slidenum">
              <a:rPr lang="en-US" smtClean="0"/>
              <a:t>‹#›</a:t>
            </a:fld>
            <a:endParaRPr lang="en-US"/>
          </a:p>
        </p:txBody>
      </p:sp>
    </p:spTree>
    <p:extLst>
      <p:ext uri="{BB962C8B-B14F-4D97-AF65-F5344CB8AC3E}">
        <p14:creationId xmlns:p14="http://schemas.microsoft.com/office/powerpoint/2010/main" val="38654435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2</a:t>
            </a:fld>
            <a:endParaRPr lang="en-US"/>
          </a:p>
        </p:txBody>
      </p:sp>
    </p:spTree>
    <p:extLst>
      <p:ext uri="{BB962C8B-B14F-4D97-AF65-F5344CB8AC3E}">
        <p14:creationId xmlns:p14="http://schemas.microsoft.com/office/powerpoint/2010/main" val="1270920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fld id="{E3F2D0CF-923E-924C-9B13-B31716A34E85}" type="slidenum">
              <a:rPr lang="en-US">
                <a:solidFill>
                  <a:srgbClr val="000000"/>
                </a:solidFill>
                <a:latin typeface="Arial" charset="0"/>
              </a:rPr>
              <a:pPr/>
              <a:t>29</a:t>
            </a:fld>
            <a:endParaRPr lang="en-US" dirty="0">
              <a:solidFill>
                <a:srgbClr val="000000"/>
              </a:solidFill>
              <a:latin typeface="Arial" charset="0"/>
            </a:endParaRPr>
          </a:p>
        </p:txBody>
      </p:sp>
      <p:sp>
        <p:nvSpPr>
          <p:cNvPr id="17411" name="Rectangle 1026"/>
          <p:cNvSpPr>
            <a:spLocks noGrp="1" noRot="1" noChangeAspect="1" noChangeArrowheads="1" noTextEdit="1"/>
          </p:cNvSpPr>
          <p:nvPr>
            <p:ph type="sldImg"/>
          </p:nvPr>
        </p:nvSpPr>
        <p:spPr>
          <a:ln/>
        </p:spPr>
      </p:sp>
      <p:sp>
        <p:nvSpPr>
          <p:cNvPr id="96259" name="Rectangle 1027"/>
          <p:cNvSpPr>
            <a:spLocks noGrp="1" noChangeArrowheads="1"/>
          </p:cNvSpPr>
          <p:nvPr>
            <p:ph type="body" idx="1"/>
          </p:nvPr>
        </p:nvSpPr>
        <p:spPr>
          <a:noFill/>
          <a:extLst>
            <a:ext uri="{FAA26D3D-D897-4be2-8F04-BA451C77F1D7}">
              <ma14:placeholderFlag xmlns:ma14="http://schemas.microsoft.com/office/mac/drawingml/2011/main" xmlns="" val="1"/>
            </a:ext>
          </a:extLst>
        </p:spPr>
        <p:txBody>
          <a:bodyPr/>
          <a:lstStyle/>
          <a:p>
            <a:pPr eaLnBrk="1" hangingPunct="1"/>
            <a:r>
              <a:rPr lang="en-US" dirty="0">
                <a:latin typeface="Arial" charset="0"/>
              </a:rPr>
              <a:t>If</a:t>
            </a:r>
            <a:r>
              <a:rPr lang="en-US" baseline="0" dirty="0">
                <a:latin typeface="Arial" charset="0"/>
              </a:rPr>
              <a:t> you just use standard interpolation, if it rains at one station and not at the next, it will rain a little bit every where between. </a:t>
            </a:r>
          </a:p>
          <a:p>
            <a:pPr eaLnBrk="1" hangingPunct="1"/>
            <a:endParaRPr lang="en-US" baseline="0" dirty="0">
              <a:latin typeface="Arial" charset="0"/>
            </a:endParaRPr>
          </a:p>
          <a:p>
            <a:pPr eaLnBrk="1" hangingPunct="1"/>
            <a:r>
              <a:rPr lang="en-US" baseline="0" dirty="0">
                <a:latin typeface="Arial" charset="0"/>
              </a:rPr>
              <a:t>Fraction of wet days for picnic - have it at the co-op station.</a:t>
            </a:r>
          </a:p>
          <a:p>
            <a:pPr eaLnBrk="1" hangingPunct="1"/>
            <a:endParaRPr lang="en-US" baseline="0" dirty="0">
              <a:latin typeface="Arial" charset="0"/>
            </a:endParaRPr>
          </a:p>
          <a:p>
            <a:pPr eaLnBrk="1" hangingPunct="1"/>
            <a:r>
              <a:rPr lang="en-US" baseline="0" dirty="0">
                <a:latin typeface="Arial" charset="0"/>
              </a:rPr>
              <a:t>If don’t want to get too wet, go to bottom right figure. </a:t>
            </a:r>
            <a:endParaRPr lang="en-US" dirty="0">
              <a:latin typeface="Arial" charset="0"/>
            </a:endParaRPr>
          </a:p>
        </p:txBody>
      </p:sp>
    </p:spTree>
    <p:extLst>
      <p:ext uri="{BB962C8B-B14F-4D97-AF65-F5344CB8AC3E}">
        <p14:creationId xmlns:p14="http://schemas.microsoft.com/office/powerpoint/2010/main" val="1108906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adaptation</a:t>
            </a:r>
            <a:r>
              <a:rPr lang="en-US" baseline="0" dirty="0"/>
              <a:t> is short time scale. At mid </a:t>
            </a:r>
            <a:r>
              <a:rPr lang="en-US" baseline="0" dirty="0" err="1"/>
              <a:t>centruy</a:t>
            </a:r>
            <a:r>
              <a:rPr lang="en-US" baseline="0" dirty="0"/>
              <a:t>, doesn’t matter what scenario. What really matters is getting toward  the end of the century. </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31</a:t>
            </a:fld>
            <a:endParaRPr lang="en-US"/>
          </a:p>
        </p:txBody>
      </p:sp>
    </p:spTree>
    <p:extLst>
      <p:ext uri="{BB962C8B-B14F-4D97-AF65-F5344CB8AC3E}">
        <p14:creationId xmlns:p14="http://schemas.microsoft.com/office/powerpoint/2010/main" val="3924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number doesn’t help much – </a:t>
            </a:r>
            <a:r>
              <a:rPr lang="en-US" dirty="0" err="1"/>
              <a:t>loook</a:t>
            </a:r>
            <a:r>
              <a:rPr lang="en-US" dirty="0"/>
              <a:t> at probability </a:t>
            </a:r>
            <a:r>
              <a:rPr lang="en-US" dirty="0" err="1"/>
              <a:t>distrivutions</a:t>
            </a:r>
            <a:r>
              <a:rPr lang="en-US" dirty="0"/>
              <a:t>,</a:t>
            </a:r>
            <a:r>
              <a:rPr lang="en-US" baseline="0" dirty="0"/>
              <a:t> the CDF. If you’re teaching math or stats, great way to bring in probability. If you’re just trying to get people to understand climate change, you can use this, but use 3 numbers, min, median, max. </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32</a:t>
            </a:fld>
            <a:endParaRPr lang="en-US"/>
          </a:p>
        </p:txBody>
      </p:sp>
    </p:spTree>
    <p:extLst>
      <p:ext uri="{BB962C8B-B14F-4D97-AF65-F5344CB8AC3E}">
        <p14:creationId xmlns:p14="http://schemas.microsoft.com/office/powerpoint/2010/main" val="757840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Analysis of timber harvest records identified a</a:t>
            </a:r>
            <a:r>
              <a:rPr lang="en-US" sz="1200" kern="1200" baseline="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shift toward greater harvest of jack pine and red pine and less harvest of aspen, black spruce, hemlock,</a:t>
            </a:r>
            <a:r>
              <a:rPr lang="en-US" sz="1200" u="sng" kern="1200" baseline="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red maple, and white spruce in years with less frozen ground or snow duration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Interviews suggested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a:t>
            </a:r>
          </a:p>
          <a:p>
            <a:r>
              <a:rPr lang="en-US" sz="1200" u="sng" kern="1200" dirty="0">
                <a:solidFill>
                  <a:schemeClr val="tx1"/>
                </a:solidFill>
                <a:effectLst/>
                <a:latin typeface="+mn-lt"/>
                <a:ea typeface="+mn-ea"/>
                <a:cs typeface="+mn-cs"/>
              </a:rPr>
              <a:t>frozen ground is a mediating condition that enables low-impact timber harvesting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Climate change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alter frozen ground conditions with complex implications for forest management.</a:t>
            </a:r>
          </a:p>
          <a:p>
            <a:endParaRPr lang="en-US" dirty="0"/>
          </a:p>
        </p:txBody>
      </p:sp>
      <p:sp>
        <p:nvSpPr>
          <p:cNvPr id="4" name="Slide Number Placeholder 3"/>
          <p:cNvSpPr>
            <a:spLocks noGrp="1"/>
          </p:cNvSpPr>
          <p:nvPr>
            <p:ph type="sldNum" sz="quarter" idx="10"/>
          </p:nvPr>
        </p:nvSpPr>
        <p:spPr/>
        <p:txBody>
          <a:bodyPr/>
          <a:lstStyle/>
          <a:p>
            <a:fld id="{8ACC27F3-E6D9-EF4F-9F49-9292540AD94A}" type="slidenum">
              <a:rPr lang="en-US" smtClean="0"/>
              <a:t>34</a:t>
            </a:fld>
            <a:endParaRPr lang="en-US" dirty="0"/>
          </a:p>
        </p:txBody>
      </p:sp>
    </p:spTree>
    <p:extLst>
      <p:ext uri="{BB962C8B-B14F-4D97-AF65-F5344CB8AC3E}">
        <p14:creationId xmlns:p14="http://schemas.microsoft.com/office/powerpoint/2010/main" val="3089988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DEC82A4-DFC9-E34A-AAF9-5DAA4989D0C2}" type="slidenum">
              <a:rPr lang="en-US" sz="1200"/>
              <a:pPr/>
              <a:t>35</a:t>
            </a:fld>
            <a:endParaRPr lang="en-US" sz="1200"/>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(Source:  Karl Martin, WI DNR, personal communication, 2008):  The pine martin (top) has evolved to have big paws (take a look at the picture), so it does better in snow than it</a:t>
            </a:r>
            <a:r>
              <a:rPr lang="ja-JP" altLang="en-US" dirty="0">
                <a:ea typeface="ＭＳ Ｐゴシック" charset="0"/>
                <a:cs typeface="ＭＳ Ｐゴシック" charset="0"/>
              </a:rPr>
              <a:t>’</a:t>
            </a:r>
            <a:r>
              <a:rPr lang="en-US" dirty="0">
                <a:ea typeface="ＭＳ Ｐゴシック" charset="0"/>
                <a:cs typeface="ＭＳ Ｐゴシック" charset="0"/>
              </a:rPr>
              <a:t>s competitors (the bobcat?  Lynx?  I can</a:t>
            </a:r>
            <a:r>
              <a:rPr lang="ja-JP" altLang="en-US" dirty="0">
                <a:ea typeface="ＭＳ Ｐゴシック" charset="0"/>
                <a:cs typeface="ＭＳ Ｐゴシック" charset="0"/>
              </a:rPr>
              <a:t>’</a:t>
            </a:r>
            <a:r>
              <a:rPr lang="en-US" dirty="0">
                <a:ea typeface="ＭＳ Ｐゴシック" charset="0"/>
                <a:cs typeface="ＭＳ Ｐゴシック" charset="0"/>
              </a:rPr>
              <a:t>t recall at this time).  Also, less snow means more opportunities for deer, which mow down yellow birch – an important source of habitat for pine martins.  More rain-on-snow events means less snow, and is bad for pine martins.</a:t>
            </a:r>
          </a:p>
        </p:txBody>
      </p:sp>
    </p:spTree>
    <p:extLst>
      <p:ext uri="{BB962C8B-B14F-4D97-AF65-F5344CB8AC3E}">
        <p14:creationId xmlns:p14="http://schemas.microsoft.com/office/powerpoint/2010/main" val="1410009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8C563E8-CAA6-8C4E-80C2-725D93C64737}" type="slidenum">
              <a:rPr lang="en-US" sz="1200"/>
              <a:pPr/>
              <a:t>36</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plot shows the probability that, given that some sort of precipitation is falling, that precipitation is snow rather than rain.  The blue curve is for present-day conditions, and the red curve(s) are for the end of the 21</a:t>
            </a:r>
            <a:r>
              <a:rPr lang="en-US" baseline="30000" dirty="0">
                <a:ea typeface="ＭＳ Ｐゴシック" charset="0"/>
                <a:cs typeface="ＭＳ Ｐゴシック" charset="0"/>
              </a:rPr>
              <a:t>st</a:t>
            </a:r>
            <a:r>
              <a:rPr lang="en-US" dirty="0">
                <a:ea typeface="ＭＳ Ｐゴシック" charset="0"/>
                <a:cs typeface="ＭＳ Ｐゴシック" charset="0"/>
              </a:rPr>
              <a:t> century.  So, the blue curve shows that in January, 9 out of 10 precipitation events will be snow, not rain.  By the end of the 21</a:t>
            </a:r>
            <a:r>
              <a:rPr lang="en-US" baseline="30000" dirty="0">
                <a:ea typeface="ＭＳ Ｐゴシック" charset="0"/>
                <a:cs typeface="ＭＳ Ｐゴシック" charset="0"/>
              </a:rPr>
              <a:t>st</a:t>
            </a:r>
            <a:r>
              <a:rPr lang="en-US" dirty="0">
                <a:ea typeface="ＭＳ Ｐゴシック" charset="0"/>
                <a:cs typeface="ＭＳ Ｐゴシック" charset="0"/>
              </a:rPr>
              <a:t> century, 7 out of 10 precipitation events will be snow – so 3 out of 10 events will be rain, in the middle of January.  We can also define a </a:t>
            </a:r>
            <a:r>
              <a:rPr lang="ja-JP" altLang="en-US" dirty="0">
                <a:ea typeface="ＭＳ Ｐゴシック" charset="0"/>
                <a:cs typeface="ＭＳ Ｐゴシック" charset="0"/>
              </a:rPr>
              <a:t>“</a:t>
            </a:r>
            <a:r>
              <a:rPr lang="en-US" dirty="0">
                <a:ea typeface="ＭＳ Ｐゴシック" charset="0"/>
                <a:cs typeface="ＭＳ Ｐゴシック" charset="0"/>
              </a:rPr>
              <a:t>snow season</a:t>
            </a:r>
            <a:r>
              <a:rPr lang="ja-JP" altLang="en-US" dirty="0">
                <a:ea typeface="ＭＳ Ｐゴシック" charset="0"/>
                <a:cs typeface="ＭＳ Ｐゴシック" charset="0"/>
              </a:rPr>
              <a:t>”</a:t>
            </a:r>
            <a:r>
              <a:rPr lang="en-US" dirty="0">
                <a:ea typeface="ＭＳ Ｐゴシック" charset="0"/>
                <a:cs typeface="ＭＳ Ｐゴシック" charset="0"/>
              </a:rPr>
              <a:t> based on when the probability of snow exceeds some threshold, like 50%.  Note that the snow season shortens considerably.</a:t>
            </a:r>
          </a:p>
          <a:p>
            <a:pPr eaLnBrk="1" hangingPunct="1"/>
            <a:r>
              <a:rPr lang="en-US" dirty="0">
                <a:ea typeface="ＭＳ Ｐゴシック" charset="0"/>
                <a:cs typeface="ＭＳ Ｐゴシック" charset="0"/>
              </a:rPr>
              <a:t>Despite warming trend, snow fall has increased over the last 50yr (something we need to explain).  This may continue for a while, then reverse.  Also, the duration of snow cover may change significantly.</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4731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2E09050-C7A3-1444-9DB8-AAF7182C1BAF}" type="slidenum">
              <a:rPr lang="en-US" sz="1200"/>
              <a:pPr/>
              <a:t>37</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Ask if people can identify</a:t>
            </a:r>
            <a:r>
              <a:rPr lang="en-US" baseline="0" dirty="0">
                <a:ea typeface="ＭＳ Ｐゴシック" charset="0"/>
                <a:cs typeface="ＭＳ Ｐゴシック" charset="0"/>
              </a:rPr>
              <a:t> the bird. Make a big distinction between climate science and impacts, how we need communication to understand values. </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Duration of ice cover for Lake Mendota:  Large, decreasing trend.  Impacts recreation (ice fishing season, kites on ice) and transportation (Madeline Island Ice Road).  Also affects wildlife indirectly:  ice cover scours vegetation in Piping Plover habitat.  That vegetation can be a hiding place for predators; ice plays a crucial role in removing that cover.</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When there’s more vegetation there is room for predators</a:t>
            </a:r>
            <a:r>
              <a:rPr lang="en-US" baseline="0" dirty="0">
                <a:ea typeface="ＭＳ Ｐゴシック" charset="0"/>
                <a:cs typeface="ＭＳ Ｐゴシック" charset="0"/>
              </a:rPr>
              <a:t> to hide, that</a:t>
            </a:r>
            <a:r>
              <a:rPr lang="uk-UA" baseline="0" dirty="0">
                <a:ea typeface="ＭＳ Ｐゴシック" charset="0"/>
                <a:cs typeface="ＭＳ Ｐゴシック" charset="0"/>
              </a:rPr>
              <a:t>’</a:t>
            </a:r>
            <a:r>
              <a:rPr lang="en-US" baseline="0" dirty="0">
                <a:ea typeface="ＭＳ Ｐゴシック" charset="0"/>
                <a:cs typeface="ＭＳ Ｐゴシック" charset="0"/>
              </a:rPr>
              <a:t>s bad for the bird. There is no way I could know this as a climate scientist – we are lucky to have a wide variety of knowledgeable experts.</a:t>
            </a:r>
          </a:p>
          <a:p>
            <a:pPr eaLnBrk="1" hangingPunct="1"/>
            <a:endParaRPr lang="en-US" baseline="0" dirty="0">
              <a:ea typeface="ＭＳ Ｐゴシック" charset="0"/>
              <a:cs typeface="ＭＳ Ｐゴシック" charset="0"/>
            </a:endParaRPr>
          </a:p>
          <a:p>
            <a:pPr eaLnBrk="1" hangingPunct="1"/>
            <a:r>
              <a:rPr lang="en-US" baseline="0" dirty="0">
                <a:ea typeface="ＭＳ Ｐゴシック" charset="0"/>
                <a:cs typeface="ＭＳ Ｐゴシック" charset="0"/>
              </a:rPr>
              <a:t>This is a good exercise for students – here’ the piping plover, who needs to be in the room in order to understand this. Wildlife, climate, community planners, conservation managers, politicians, DNR regulatory people, etc.</a:t>
            </a:r>
          </a:p>
          <a:p>
            <a:pPr eaLnBrk="1" hangingPunct="1"/>
            <a:endParaRPr lang="en-US" baseline="0" dirty="0">
              <a:ea typeface="ＭＳ Ｐゴシック" charset="0"/>
              <a:cs typeface="ＭＳ Ｐゴシック" charset="0"/>
            </a:endParaRPr>
          </a:p>
        </p:txBody>
      </p:sp>
    </p:spTree>
    <p:extLst>
      <p:ext uri="{BB962C8B-B14F-4D97-AF65-F5344CB8AC3E}">
        <p14:creationId xmlns:p14="http://schemas.microsoft.com/office/powerpoint/2010/main" val="112350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Madison:  13d </a:t>
            </a:r>
            <a:r>
              <a:rPr lang="en-US" dirty="0" err="1"/>
              <a:t>tmax</a:t>
            </a:r>
            <a:r>
              <a:rPr lang="en-US" dirty="0"/>
              <a:t>&gt;90F; 20d </a:t>
            </a:r>
            <a:r>
              <a:rPr lang="en-US" dirty="0" err="1"/>
              <a:t>tmin</a:t>
            </a:r>
            <a:r>
              <a:rPr lang="en-US" dirty="0"/>
              <a:t>&lt;0F</a:t>
            </a:r>
          </a:p>
          <a:p>
            <a:r>
              <a:rPr lang="en-US" dirty="0"/>
              <a:t>Wausau:  6d </a:t>
            </a:r>
            <a:r>
              <a:rPr lang="en-US" dirty="0" err="1"/>
              <a:t>tmax</a:t>
            </a:r>
            <a:r>
              <a:rPr lang="en-US" dirty="0"/>
              <a:t>&gt;90F; 30d </a:t>
            </a:r>
            <a:r>
              <a:rPr lang="en-US" dirty="0" err="1"/>
              <a:t>tmin</a:t>
            </a:r>
            <a:r>
              <a:rPr lang="en-US" dirty="0"/>
              <a:t>&lt;0F</a:t>
            </a:r>
          </a:p>
        </p:txBody>
      </p:sp>
      <p:sp>
        <p:nvSpPr>
          <p:cNvPr id="4" name="Slide Number Placeholder 3"/>
          <p:cNvSpPr>
            <a:spLocks noGrp="1"/>
          </p:cNvSpPr>
          <p:nvPr>
            <p:ph type="sldNum" sz="quarter" idx="10"/>
          </p:nvPr>
        </p:nvSpPr>
        <p:spPr/>
        <p:txBody>
          <a:bodyPr/>
          <a:lstStyle/>
          <a:p>
            <a:pPr>
              <a:defRPr/>
            </a:pPr>
            <a:fld id="{D189771B-C90F-8449-ABF8-1CD2B18050E6}" type="slidenum">
              <a:rPr lang="en-US" smtClean="0"/>
              <a:pPr>
                <a:defRPr/>
              </a:pPr>
              <a:t>38</a:t>
            </a:fld>
            <a:endParaRPr lang="en-US"/>
          </a:p>
        </p:txBody>
      </p:sp>
    </p:spTree>
    <p:extLst>
      <p:ext uri="{BB962C8B-B14F-4D97-AF65-F5344CB8AC3E}">
        <p14:creationId xmlns:p14="http://schemas.microsoft.com/office/powerpoint/2010/main" val="1919017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THIS AT THE BEGINNING</a:t>
            </a:r>
            <a:r>
              <a:rPr lang="en-US" baseline="0" dirty="0"/>
              <a:t> OF THE PRESENTATION.</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39</a:t>
            </a:fld>
            <a:endParaRPr lang="en-US"/>
          </a:p>
        </p:txBody>
      </p:sp>
    </p:spTree>
    <p:extLst>
      <p:ext uri="{BB962C8B-B14F-4D97-AF65-F5344CB8AC3E}">
        <p14:creationId xmlns:p14="http://schemas.microsoft.com/office/powerpoint/2010/main" val="541848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Unicode MS" charset="0"/>
                <a:ea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defRPr/>
            </a:pPr>
            <a:fld id="{3BE0084B-D9BD-C24F-A68E-22DAB973DD45}" type="slidenum">
              <a:rPr lang="en-US" smtClean="0"/>
              <a:pPr>
                <a:defRPr/>
              </a:pPr>
              <a:t>40</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Unicode MS" charset="0"/>
              <a:cs typeface="+mn-cs"/>
            </a:endParaRPr>
          </a:p>
        </p:txBody>
      </p:sp>
    </p:spTree>
    <p:extLst>
      <p:ext uri="{BB962C8B-B14F-4D97-AF65-F5344CB8AC3E}">
        <p14:creationId xmlns:p14="http://schemas.microsoft.com/office/powerpoint/2010/main" val="276638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Unicode MS" charset="0"/>
              </a:rPr>
              <a:t>Recall – the amount of temperature change is independent of scenario by ~2050 – we need to adapt to that much climate change.  But, we want to mitigate so we</a:t>
            </a:r>
            <a:r>
              <a:rPr lang="ja-JP" altLang="en-US">
                <a:latin typeface="Arial Unicode MS" charset="0"/>
              </a:rPr>
              <a:t>’</a:t>
            </a:r>
            <a:r>
              <a:rPr lang="en-US" altLang="ja-JP">
                <a:latin typeface="Arial Unicode MS" charset="0"/>
              </a:rPr>
              <a:t>re on a </a:t>
            </a:r>
            <a:r>
              <a:rPr lang="ja-JP" altLang="en-US">
                <a:latin typeface="Arial Unicode MS" charset="0"/>
              </a:rPr>
              <a:t>“</a:t>
            </a:r>
            <a:r>
              <a:rPr lang="en-US" altLang="ja-JP">
                <a:latin typeface="Arial Unicode MS" charset="0"/>
              </a:rPr>
              <a:t>good</a:t>
            </a:r>
            <a:r>
              <a:rPr lang="ja-JP" altLang="en-US">
                <a:latin typeface="Arial Unicode MS" charset="0"/>
              </a:rPr>
              <a:t>”</a:t>
            </a:r>
            <a:r>
              <a:rPr lang="en-US" altLang="ja-JP">
                <a:latin typeface="Arial Unicode MS" charset="0"/>
              </a:rPr>
              <a:t> scenario rather than a </a:t>
            </a:r>
            <a:r>
              <a:rPr lang="ja-JP" altLang="en-US">
                <a:latin typeface="Arial Unicode MS" charset="0"/>
              </a:rPr>
              <a:t>“</a:t>
            </a:r>
            <a:r>
              <a:rPr lang="en-US" altLang="ja-JP">
                <a:latin typeface="Arial Unicode MS" charset="0"/>
              </a:rPr>
              <a:t>dangerous</a:t>
            </a:r>
            <a:r>
              <a:rPr lang="ja-JP" altLang="en-US">
                <a:latin typeface="Arial Unicode MS" charset="0"/>
              </a:rPr>
              <a:t>”</a:t>
            </a:r>
            <a:r>
              <a:rPr lang="en-US" altLang="ja-JP">
                <a:latin typeface="Arial Unicode MS" charset="0"/>
              </a:rPr>
              <a:t> scenario.  Both adaptation and mitigation are needed.</a:t>
            </a:r>
            <a:endParaRPr lang="en-US">
              <a:latin typeface="Arial Unicode MS" charset="0"/>
            </a:endParaRPr>
          </a:p>
        </p:txBody>
      </p:sp>
      <p:sp>
        <p:nvSpPr>
          <p:cNvPr id="9011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fld id="{84D43784-5BA5-9E43-85AD-07E72BB45BCC}" type="slidenum">
              <a:rPr lang="en-US">
                <a:solidFill>
                  <a:prstClr val="black"/>
                </a:solidFill>
                <a:latin typeface="Arial" charset="0"/>
              </a:rPr>
              <a:pPr/>
              <a:t>11</a:t>
            </a:fld>
            <a:endParaRPr lang="en-US">
              <a:solidFill>
                <a:prstClr val="black"/>
              </a:solidFill>
              <a:latin typeface="Arial" charset="0"/>
            </a:endParaRPr>
          </a:p>
        </p:txBody>
      </p:sp>
    </p:spTree>
    <p:extLst>
      <p:ext uri="{BB962C8B-B14F-4D97-AF65-F5344CB8AC3E}">
        <p14:creationId xmlns:p14="http://schemas.microsoft.com/office/powerpoint/2010/main" val="186684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a:t>
            </a:r>
            <a:r>
              <a:rPr lang="en-US" dirty="0" err="1"/>
              <a:t>hs</a:t>
            </a:r>
            <a:r>
              <a:rPr lang="en-US" dirty="0"/>
              <a:t> big impact on fish populations. </a:t>
            </a:r>
            <a:r>
              <a:rPr lang="en-US" dirty="0" err="1"/>
              <a:t>Heres</a:t>
            </a:r>
            <a:r>
              <a:rPr lang="en-US" dirty="0"/>
              <a:t> where</a:t>
            </a:r>
            <a:r>
              <a:rPr lang="en-US" baseline="0" dirty="0"/>
              <a:t> you use low, </a:t>
            </a:r>
            <a:r>
              <a:rPr lang="en-US" baseline="0" dirty="0" err="1"/>
              <a:t>mdedium</a:t>
            </a:r>
            <a:r>
              <a:rPr lang="en-US" baseline="0" dirty="0"/>
              <a:t> and high values from CDF.</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41</a:t>
            </a:fld>
            <a:endParaRPr lang="en-US"/>
          </a:p>
        </p:txBody>
      </p:sp>
    </p:spTree>
    <p:extLst>
      <p:ext uri="{BB962C8B-B14F-4D97-AF65-F5344CB8AC3E}">
        <p14:creationId xmlns:p14="http://schemas.microsoft.com/office/powerpoint/2010/main" val="27594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have been redone to include:</a:t>
            </a:r>
            <a:r>
              <a:rPr lang="en-US" baseline="0" dirty="0"/>
              <a:t> groundwater input and the </a:t>
            </a:r>
            <a:r>
              <a:rPr lang="en-US" baseline="0" dirty="0" err="1"/>
              <a:t>driftless</a:t>
            </a:r>
            <a:r>
              <a:rPr lang="en-US" baseline="0" dirty="0"/>
              <a:t> area becomes one of the last </a:t>
            </a:r>
            <a:r>
              <a:rPr lang="en-US" baseline="0" dirty="0" err="1"/>
              <a:t>refugia</a:t>
            </a:r>
            <a:r>
              <a:rPr lang="en-US" baseline="0" dirty="0"/>
              <a:t> for </a:t>
            </a:r>
            <a:r>
              <a:rPr lang="en-US" baseline="0" dirty="0" err="1"/>
              <a:t>broook</a:t>
            </a:r>
            <a:r>
              <a:rPr lang="en-US" baseline="0" dirty="0"/>
              <a:t> and brown trout in the state. </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42</a:t>
            </a:fld>
            <a:endParaRPr lang="en-US"/>
          </a:p>
        </p:txBody>
      </p:sp>
    </p:spTree>
    <p:extLst>
      <p:ext uri="{BB962C8B-B14F-4D97-AF65-F5344CB8AC3E}">
        <p14:creationId xmlns:p14="http://schemas.microsoft.com/office/powerpoint/2010/main" val="140992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Mitigation keeps</a:t>
            </a:r>
            <a:r>
              <a:rPr lang="en-US" baseline="0" dirty="0"/>
              <a:t> us farther from this, but we will have to adapt.</a:t>
            </a:r>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45</a:t>
            </a:fld>
            <a:endParaRPr lang="en-US"/>
          </a:p>
        </p:txBody>
      </p:sp>
    </p:spTree>
    <p:extLst>
      <p:ext uri="{BB962C8B-B14F-4D97-AF65-F5344CB8AC3E}">
        <p14:creationId xmlns:p14="http://schemas.microsoft.com/office/powerpoint/2010/main" val="1815422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Unicode MS" charset="0"/>
                <a:ea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defRPr/>
            </a:pPr>
            <a:fld id="{6530911B-6B0A-144E-B037-989EDA286AA8}" type="slidenum">
              <a:rPr lang="en-US" smtClean="0"/>
              <a:pPr>
                <a:defRPr/>
              </a:pPr>
              <a:t>46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Unicode MS" charset="0"/>
                <a:cs typeface="+mn-cs"/>
              </a:rPr>
              <a:t>Madison WI:  90D</a:t>
            </a:r>
            <a:r>
              <a:rPr lang="en-US" baseline="0" dirty="0">
                <a:latin typeface="Arial Unicode MS" charset="0"/>
                <a:cs typeface="+mn-cs"/>
              </a:rPr>
              <a:t> – 6 days / yr.  100F – 1 day per five years</a:t>
            </a:r>
            <a:endParaRPr lang="en-US" dirty="0">
              <a:latin typeface="Arial Unicode MS" charset="0"/>
              <a:cs typeface="+mn-cs"/>
            </a:endParaRPr>
          </a:p>
        </p:txBody>
      </p:sp>
    </p:spTree>
    <p:extLst>
      <p:ext uri="{BB962C8B-B14F-4D97-AF65-F5344CB8AC3E}">
        <p14:creationId xmlns:p14="http://schemas.microsoft.com/office/powerpoint/2010/main" val="167412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1982,</a:t>
            </a:r>
            <a:r>
              <a:rPr lang="en-US" baseline="0" dirty="0"/>
              <a:t> extreme heat has caused more deaths in WI than all other natural disasters combined. </a:t>
            </a:r>
          </a:p>
          <a:p>
            <a:endParaRPr lang="en-US" baseline="0" dirty="0"/>
          </a:p>
          <a:p>
            <a:r>
              <a:rPr lang="en-US" baseline="0" dirty="0"/>
              <a:t>Energy demand spikes after 3 day heat waves b/c/ people get sick of waiting even if getting paid. Only way to know this is by being in communication with energy industry. </a:t>
            </a:r>
          </a:p>
          <a:p>
            <a:endParaRPr lang="en-US" baseline="0" dirty="0"/>
          </a:p>
          <a:p>
            <a:r>
              <a:rPr lang="en-US" baseline="0" dirty="0"/>
              <a:t>So Impacts are necessarily and individualized thing. Emphasize how values are necessarily intertwined with the impacts. This makes for a very complex problem. </a:t>
            </a:r>
            <a:endParaRPr lang="en-US" dirty="0"/>
          </a:p>
        </p:txBody>
      </p:sp>
      <p:sp>
        <p:nvSpPr>
          <p:cNvPr id="4" name="Slide Number Placeholder 3"/>
          <p:cNvSpPr>
            <a:spLocks noGrp="1"/>
          </p:cNvSpPr>
          <p:nvPr>
            <p:ph type="sldNum" sz="quarter" idx="10"/>
          </p:nvPr>
        </p:nvSpPr>
        <p:spPr/>
        <p:txBody>
          <a:bodyPr/>
          <a:lstStyle/>
          <a:p>
            <a:pPr>
              <a:defRPr/>
            </a:pPr>
            <a:fld id="{4C1986CA-0825-8F41-A325-75868755E89D}" type="slidenum">
              <a:rPr lang="en-US" smtClean="0"/>
              <a:pPr>
                <a:defRPr/>
              </a:pPr>
              <a:t>47</a:t>
            </a:fld>
            <a:endParaRPr lang="en-US"/>
          </a:p>
        </p:txBody>
      </p:sp>
    </p:spTree>
    <p:extLst>
      <p:ext uri="{BB962C8B-B14F-4D97-AF65-F5344CB8AC3E}">
        <p14:creationId xmlns:p14="http://schemas.microsoft.com/office/powerpoint/2010/main" val="298429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1200">
                <a:solidFill>
                  <a:schemeClr val="tx1"/>
                </a:solidFill>
                <a:latin typeface="Arial Unicode MS" charset="0"/>
                <a:ea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defRPr/>
            </a:pPr>
            <a:fld id="{7E0F618F-40AA-9C40-A8DE-AC8A6B0CEC9A}" type="slidenum">
              <a:rPr lang="en-US" smtClean="0"/>
              <a:pPr>
                <a:defRPr/>
              </a:pPr>
              <a:t>48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Arial Unicode MS" charset="0"/>
                <a:cs typeface="+mn-cs"/>
              </a:rPr>
              <a:t>Summer could be wetter or drier, it’s one of the known unknowns. We</a:t>
            </a:r>
            <a:r>
              <a:rPr lang="en-US" baseline="0" dirty="0">
                <a:latin typeface="Arial Unicode MS" charset="0"/>
                <a:cs typeface="+mn-cs"/>
              </a:rPr>
              <a:t> know why we don’t know what will happen in summer. </a:t>
            </a:r>
          </a:p>
          <a:p>
            <a:pPr eaLnBrk="1" hangingPunct="1">
              <a:defRPr/>
            </a:pPr>
            <a:endParaRPr lang="en-US" baseline="0" dirty="0">
              <a:latin typeface="Arial Unicode MS" charset="0"/>
              <a:cs typeface="+mn-cs"/>
            </a:endParaRPr>
          </a:p>
          <a:p>
            <a:pPr eaLnBrk="1" hangingPunct="1">
              <a:defRPr/>
            </a:pPr>
            <a:r>
              <a:rPr lang="en-US" baseline="0" dirty="0">
                <a:latin typeface="Arial Unicode MS" charset="0"/>
                <a:cs typeface="+mn-cs"/>
              </a:rPr>
              <a:t>However, </a:t>
            </a:r>
            <a:r>
              <a:rPr lang="en-US" baseline="0" dirty="0" err="1">
                <a:latin typeface="Arial Unicode MS" charset="0"/>
                <a:cs typeface="+mn-cs"/>
              </a:rPr>
              <a:t>evapotranspirtaion</a:t>
            </a:r>
            <a:r>
              <a:rPr lang="en-US" baseline="0" dirty="0">
                <a:latin typeface="Arial Unicode MS" charset="0"/>
                <a:cs typeface="+mn-cs"/>
              </a:rPr>
              <a:t> will increase, leading to higher chance of drought, more prevalence.</a:t>
            </a:r>
            <a:endParaRPr lang="en-US" dirty="0">
              <a:latin typeface="Arial Unicode MS" charset="0"/>
              <a:cs typeface="+mn-cs"/>
            </a:endParaRPr>
          </a:p>
        </p:txBody>
      </p:sp>
    </p:spTree>
    <p:extLst>
      <p:ext uri="{BB962C8B-B14F-4D97-AF65-F5344CB8AC3E}">
        <p14:creationId xmlns:p14="http://schemas.microsoft.com/office/powerpoint/2010/main" val="262769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US" baseline="0" dirty="0"/>
              <a:t> MN gets ~10-12 days per decade of &gt;2” rain</a:t>
            </a:r>
          </a:p>
          <a:p>
            <a:r>
              <a:rPr lang="en-US" baseline="0" dirty="0"/>
              <a:t>N. MN gets ~5-7 days </a:t>
            </a:r>
            <a:r>
              <a:rPr lang="en-US" baseline="0"/>
              <a:t>per decade of </a:t>
            </a:r>
            <a:r>
              <a:rPr lang="en-US" baseline="0" dirty="0"/>
              <a:t>&gt;2” rain</a:t>
            </a:r>
            <a:endParaRPr lang="en-US" dirty="0"/>
          </a:p>
        </p:txBody>
      </p:sp>
      <p:sp>
        <p:nvSpPr>
          <p:cNvPr id="4" name="Slide Number Placeholder 3"/>
          <p:cNvSpPr>
            <a:spLocks noGrp="1"/>
          </p:cNvSpPr>
          <p:nvPr>
            <p:ph type="sldNum" sz="quarter" idx="10"/>
          </p:nvPr>
        </p:nvSpPr>
        <p:spPr/>
        <p:txBody>
          <a:bodyPr/>
          <a:lstStyle/>
          <a:p>
            <a:pPr>
              <a:defRPr/>
            </a:pPr>
            <a:fld id="{4C1986CA-0825-8F41-A325-75868755E89D}" type="slidenum">
              <a:rPr lang="en-US" smtClean="0"/>
              <a:pPr>
                <a:defRPr/>
              </a:pPr>
              <a:t>49</a:t>
            </a:fld>
            <a:endParaRPr lang="en-US"/>
          </a:p>
        </p:txBody>
      </p:sp>
    </p:spTree>
    <p:extLst>
      <p:ext uri="{BB962C8B-B14F-4D97-AF65-F5344CB8AC3E}">
        <p14:creationId xmlns:p14="http://schemas.microsoft.com/office/powerpoint/2010/main" val="76832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Unicode MS" charset="0"/>
              </a:rPr>
              <a:t>Recall – the amount of temperature change is independent of scenario by ~2050 – we need to adapt to that much climate change.  But, we want to mitigate so we</a:t>
            </a:r>
            <a:r>
              <a:rPr lang="ja-JP" altLang="en-US">
                <a:latin typeface="Arial Unicode MS" charset="0"/>
              </a:rPr>
              <a:t>’</a:t>
            </a:r>
            <a:r>
              <a:rPr lang="en-US" altLang="ja-JP">
                <a:latin typeface="Arial Unicode MS" charset="0"/>
              </a:rPr>
              <a:t>re on a </a:t>
            </a:r>
            <a:r>
              <a:rPr lang="ja-JP" altLang="en-US">
                <a:latin typeface="Arial Unicode MS" charset="0"/>
              </a:rPr>
              <a:t>“</a:t>
            </a:r>
            <a:r>
              <a:rPr lang="en-US" altLang="ja-JP">
                <a:latin typeface="Arial Unicode MS" charset="0"/>
              </a:rPr>
              <a:t>good</a:t>
            </a:r>
            <a:r>
              <a:rPr lang="ja-JP" altLang="en-US">
                <a:latin typeface="Arial Unicode MS" charset="0"/>
              </a:rPr>
              <a:t>”</a:t>
            </a:r>
            <a:r>
              <a:rPr lang="en-US" altLang="ja-JP">
                <a:latin typeface="Arial Unicode MS" charset="0"/>
              </a:rPr>
              <a:t> scenario rather than a </a:t>
            </a:r>
            <a:r>
              <a:rPr lang="ja-JP" altLang="en-US">
                <a:latin typeface="Arial Unicode MS" charset="0"/>
              </a:rPr>
              <a:t>“</a:t>
            </a:r>
            <a:r>
              <a:rPr lang="en-US" altLang="ja-JP">
                <a:latin typeface="Arial Unicode MS" charset="0"/>
              </a:rPr>
              <a:t>dangerous</a:t>
            </a:r>
            <a:r>
              <a:rPr lang="ja-JP" altLang="en-US">
                <a:latin typeface="Arial Unicode MS" charset="0"/>
              </a:rPr>
              <a:t>”</a:t>
            </a:r>
            <a:r>
              <a:rPr lang="en-US" altLang="ja-JP">
                <a:latin typeface="Arial Unicode MS" charset="0"/>
              </a:rPr>
              <a:t> scenario.  Both adaptation and mitigation are needed.</a:t>
            </a:r>
            <a:endParaRPr lang="en-US">
              <a:latin typeface="Arial Unicode MS" charset="0"/>
            </a:endParaRPr>
          </a:p>
        </p:txBody>
      </p:sp>
      <p:sp>
        <p:nvSpPr>
          <p:cNvPr id="9011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fld id="{84D43784-5BA5-9E43-85AD-07E72BB45BCC}" type="slidenum">
              <a:rPr lang="en-US">
                <a:solidFill>
                  <a:prstClr val="black"/>
                </a:solidFill>
                <a:latin typeface="Arial" charset="0"/>
              </a:rPr>
              <a:pPr/>
              <a:t>12</a:t>
            </a:fld>
            <a:endParaRPr lang="en-US">
              <a:solidFill>
                <a:prstClr val="black"/>
              </a:solidFill>
              <a:latin typeface="Arial" charset="0"/>
            </a:endParaRPr>
          </a:p>
        </p:txBody>
      </p:sp>
    </p:spTree>
    <p:extLst>
      <p:ext uri="{BB962C8B-B14F-4D97-AF65-F5344CB8AC3E}">
        <p14:creationId xmlns:p14="http://schemas.microsoft.com/office/powerpoint/2010/main" val="1312100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Unicode MS" charset="0"/>
              </a:rPr>
              <a:t>Recall – the amount of temperature change is independent of scenario by ~2050 – we need to adapt to that much climate change.  But, we want to mitigate so we</a:t>
            </a:r>
            <a:r>
              <a:rPr lang="ja-JP" altLang="en-US">
                <a:latin typeface="Arial Unicode MS" charset="0"/>
              </a:rPr>
              <a:t>’</a:t>
            </a:r>
            <a:r>
              <a:rPr lang="en-US" altLang="ja-JP">
                <a:latin typeface="Arial Unicode MS" charset="0"/>
              </a:rPr>
              <a:t>re on a </a:t>
            </a:r>
            <a:r>
              <a:rPr lang="ja-JP" altLang="en-US">
                <a:latin typeface="Arial Unicode MS" charset="0"/>
              </a:rPr>
              <a:t>“</a:t>
            </a:r>
            <a:r>
              <a:rPr lang="en-US" altLang="ja-JP">
                <a:latin typeface="Arial Unicode MS" charset="0"/>
              </a:rPr>
              <a:t>good</a:t>
            </a:r>
            <a:r>
              <a:rPr lang="ja-JP" altLang="en-US">
                <a:latin typeface="Arial Unicode MS" charset="0"/>
              </a:rPr>
              <a:t>”</a:t>
            </a:r>
            <a:r>
              <a:rPr lang="en-US" altLang="ja-JP">
                <a:latin typeface="Arial Unicode MS" charset="0"/>
              </a:rPr>
              <a:t> scenario rather than a </a:t>
            </a:r>
            <a:r>
              <a:rPr lang="ja-JP" altLang="en-US">
                <a:latin typeface="Arial Unicode MS" charset="0"/>
              </a:rPr>
              <a:t>“</a:t>
            </a:r>
            <a:r>
              <a:rPr lang="en-US" altLang="ja-JP">
                <a:latin typeface="Arial Unicode MS" charset="0"/>
              </a:rPr>
              <a:t>dangerous</a:t>
            </a:r>
            <a:r>
              <a:rPr lang="ja-JP" altLang="en-US">
                <a:latin typeface="Arial Unicode MS" charset="0"/>
              </a:rPr>
              <a:t>”</a:t>
            </a:r>
            <a:r>
              <a:rPr lang="en-US" altLang="ja-JP">
                <a:latin typeface="Arial Unicode MS" charset="0"/>
              </a:rPr>
              <a:t> scenario.  Both adaptation and mitigation are needed.</a:t>
            </a:r>
            <a:endParaRPr lang="en-US">
              <a:latin typeface="Arial Unicode MS" charset="0"/>
            </a:endParaRPr>
          </a:p>
        </p:txBody>
      </p:sp>
      <p:sp>
        <p:nvSpPr>
          <p:cNvPr id="9011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fld id="{84D43784-5BA5-9E43-85AD-07E72BB45BCC}" type="slidenum">
              <a:rPr lang="en-US">
                <a:solidFill>
                  <a:prstClr val="black"/>
                </a:solidFill>
                <a:latin typeface="Arial" charset="0"/>
              </a:rPr>
              <a:pPr/>
              <a:t>13</a:t>
            </a:fld>
            <a:endParaRPr lang="en-US">
              <a:solidFill>
                <a:prstClr val="black"/>
              </a:solidFill>
              <a:latin typeface="Arial" charset="0"/>
            </a:endParaRPr>
          </a:p>
        </p:txBody>
      </p:sp>
    </p:spTree>
    <p:extLst>
      <p:ext uri="{BB962C8B-B14F-4D97-AF65-F5344CB8AC3E}">
        <p14:creationId xmlns:p14="http://schemas.microsoft.com/office/powerpoint/2010/main" val="2119049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65" charset="0"/>
                <a:ea typeface="ＭＳ Ｐゴシック" pitchFamily="-65" charset="-128"/>
                <a:cs typeface="ＭＳ Ｐゴシック" pitchFamily="-65" charset="-128"/>
              </a:rPr>
              <a:t>Anthropogenic CO</a:t>
            </a:r>
            <a:r>
              <a:rPr lang="en-US" baseline="-25000" dirty="0">
                <a:latin typeface="Arial" pitchFamily="-65" charset="0"/>
                <a:ea typeface="ＭＳ Ｐゴシック" pitchFamily="-65" charset="-128"/>
                <a:cs typeface="ＭＳ Ｐゴシック" pitchFamily="-65" charset="-128"/>
              </a:rPr>
              <a:t>2</a:t>
            </a:r>
            <a:r>
              <a:rPr lang="en-US" dirty="0">
                <a:latin typeface="Arial" pitchFamily="-65" charset="0"/>
                <a:ea typeface="ＭＳ Ｐゴシック" pitchFamily="-65" charset="-128"/>
                <a:cs typeface="ＭＳ Ｐゴシック" pitchFamily="-65" charset="-128"/>
              </a:rPr>
              <a:t> might be an example and</a:t>
            </a:r>
            <a:r>
              <a:rPr lang="en-US" baseline="0" dirty="0">
                <a:latin typeface="Arial" pitchFamily="-65" charset="0"/>
                <a:ea typeface="ＭＳ Ｐゴシック" pitchFamily="-65" charset="-128"/>
                <a:cs typeface="ＭＳ Ｐゴシック" pitchFamily="-65" charset="-128"/>
              </a:rPr>
              <a:t> aerosols – both can be introduced through human activities.</a:t>
            </a:r>
          </a:p>
          <a:p>
            <a:pPr eaLnBrk="1" hangingPunct="1"/>
            <a:r>
              <a:rPr lang="en-US" baseline="0" dirty="0">
                <a:latin typeface="Arial" pitchFamily="-65" charset="0"/>
                <a:ea typeface="ＭＳ Ｐゴシック" pitchFamily="-65" charset="-128"/>
                <a:cs typeface="ＭＳ Ｐゴシック" pitchFamily="-65" charset="-128"/>
              </a:rPr>
              <a:t>Also clouds.</a:t>
            </a:r>
          </a:p>
          <a:p>
            <a:pPr eaLnBrk="1" hangingPunct="1"/>
            <a:endParaRPr lang="en-US" baseline="0" dirty="0">
              <a:latin typeface="Arial" pitchFamily="-65" charset="0"/>
              <a:ea typeface="ＭＳ Ｐゴシック" pitchFamily="-65" charset="-128"/>
              <a:cs typeface="ＭＳ Ｐゴシック" pitchFamily="-65" charset="-128"/>
            </a:endParaRPr>
          </a:p>
          <a:p>
            <a:pPr eaLnBrk="1" hangingPunct="1"/>
            <a:r>
              <a:rPr lang="en-US" baseline="0" dirty="0">
                <a:latin typeface="Arial" pitchFamily="-65" charset="0"/>
                <a:ea typeface="ＭＳ Ｐゴシック" pitchFamily="-65" charset="-128"/>
                <a:cs typeface="ＭＳ Ｐゴシック" pitchFamily="-65" charset="-128"/>
              </a:rPr>
              <a:t>But all of these parameters can also RESPOND to changes in the climate and thus serve as feedbacks also!</a:t>
            </a:r>
            <a:endParaRPr lang="en-US" dirty="0">
              <a:latin typeface="Arial"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F2DC1E9A-F21D-4C40-9883-7640B33BC19E}" type="slidenum">
              <a:rPr lang="en-US" smtClean="0"/>
              <a:t>18</a:t>
            </a:fld>
            <a:endParaRPr lang="en-US"/>
          </a:p>
        </p:txBody>
      </p:sp>
    </p:spTree>
    <p:extLst>
      <p:ext uri="{BB962C8B-B14F-4D97-AF65-F5344CB8AC3E}">
        <p14:creationId xmlns:p14="http://schemas.microsoft.com/office/powerpoint/2010/main" val="200626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65" charset="0"/>
                <a:ea typeface="ＭＳ Ｐゴシック" pitchFamily="-65" charset="-128"/>
                <a:cs typeface="ＭＳ Ｐゴシック" pitchFamily="-65" charset="-128"/>
              </a:rPr>
              <a:t>So</a:t>
            </a:r>
            <a:r>
              <a:rPr lang="en-US" baseline="0" dirty="0">
                <a:latin typeface="Arial" pitchFamily="-65" charset="0"/>
                <a:ea typeface="ＭＳ Ｐゴシック" pitchFamily="-65" charset="-128"/>
                <a:cs typeface="ＭＳ Ｐゴシック" pitchFamily="-65" charset="-128"/>
              </a:rPr>
              <a:t> what is your definition of a feedback?  The formal definition goes like this…</a:t>
            </a:r>
          </a:p>
          <a:p>
            <a:pPr eaLnBrk="1" hangingPunct="1"/>
            <a:endParaRPr lang="en-US" baseline="0" dirty="0">
              <a:latin typeface="Arial" pitchFamily="-65" charset="0"/>
              <a:ea typeface="ＭＳ Ｐゴシック" pitchFamily="-65" charset="-128"/>
              <a:cs typeface="ＭＳ Ｐゴシック" pitchFamily="-65" charset="-128"/>
            </a:endParaRPr>
          </a:p>
          <a:p>
            <a:pPr eaLnBrk="1" hangingPunct="1"/>
            <a:r>
              <a:rPr lang="en-US" dirty="0">
                <a:latin typeface="Arial" pitchFamily="-65" charset="0"/>
                <a:ea typeface="ＭＳ Ｐゴシック" pitchFamily="-65" charset="-128"/>
                <a:cs typeface="ＭＳ Ｐゴシック" pitchFamily="-65" charset="-128"/>
              </a:rPr>
              <a:t>Can</a:t>
            </a:r>
            <a:r>
              <a:rPr lang="en-US" baseline="0" dirty="0">
                <a:latin typeface="Arial" pitchFamily="-65" charset="0"/>
                <a:ea typeface="ＭＳ Ｐゴシック" pitchFamily="-65" charset="-128"/>
                <a:cs typeface="ＭＳ Ｐゴシック" pitchFamily="-65" charset="-128"/>
              </a:rPr>
              <a:t> you think of examples of positive and negative feedbacks?  How about ones not related to climate?  What if I put a speaker and an amplifier next to each other?  What does your body do to cool off when you exercise?</a:t>
            </a:r>
          </a:p>
          <a:p>
            <a:pPr eaLnBrk="1" hangingPunct="1"/>
            <a:endParaRPr lang="en-US" baseline="0" dirty="0">
              <a:latin typeface="Arial" pitchFamily="-65" charset="0"/>
              <a:ea typeface="ＭＳ Ｐゴシック" pitchFamily="-65" charset="-128"/>
              <a:cs typeface="ＭＳ Ｐゴシック" pitchFamily="-65" charset="-128"/>
            </a:endParaRPr>
          </a:p>
          <a:p>
            <a:pPr eaLnBrk="1" hangingPunct="1"/>
            <a:r>
              <a:rPr lang="en-US" baseline="0" dirty="0">
                <a:latin typeface="Arial" pitchFamily="-65" charset="0"/>
                <a:ea typeface="ＭＳ Ｐゴシック" pitchFamily="-65" charset="-128"/>
                <a:cs typeface="ＭＳ Ｐゴシック" pitchFamily="-65" charset="-128"/>
              </a:rPr>
              <a:t>Key here is that positive feedbacks perturb the system in the same direction as the original forcing while negative feedbacks tend to counter-act the forcing and return the system back to its original state.</a:t>
            </a:r>
            <a:endParaRPr lang="en-US" dirty="0">
              <a:latin typeface="Arial" pitchFamily="-65" charset="0"/>
              <a:ea typeface="ＭＳ Ｐゴシック" pitchFamily="-65" charset="-128"/>
              <a:cs typeface="ＭＳ Ｐゴシック" pitchFamily="-65" charset="-128"/>
            </a:endParaRPr>
          </a:p>
          <a:p>
            <a:fld id="{AB409FCE-EDA9-4D42-BD77-6C3B851A22DB}" type="slidenum">
              <a:rPr lang="en-US" smtClean="0"/>
              <a:t>19</a:t>
            </a:fld>
            <a:endParaRPr lang="en-US" dirty="0"/>
          </a:p>
        </p:txBody>
      </p:sp>
      <p:sp>
        <p:nvSpPr>
          <p:cNvPr id="4" name="Slide Number Placeholder 3"/>
          <p:cNvSpPr>
            <a:spLocks noGrp="1"/>
          </p:cNvSpPr>
          <p:nvPr>
            <p:ph type="sldNum" sz="quarter" idx="10"/>
          </p:nvPr>
        </p:nvSpPr>
        <p:spPr/>
        <p:txBody>
          <a:bodyPr/>
          <a:lstStyle/>
          <a:p>
            <a:fld id="{F2DC1E9A-F21D-4C40-9883-7640B33BC19E}" type="slidenum">
              <a:rPr lang="en-US" smtClean="0"/>
              <a:t>19</a:t>
            </a:fld>
            <a:endParaRPr lang="en-US"/>
          </a:p>
        </p:txBody>
      </p:sp>
    </p:spTree>
    <p:extLst>
      <p:ext uri="{BB962C8B-B14F-4D97-AF65-F5344CB8AC3E}">
        <p14:creationId xmlns:p14="http://schemas.microsoft.com/office/powerpoint/2010/main" val="71639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There are numerous other factors in the climate system that respond to warming and many of these factors can, in turn, impact the global energy balance themselves.  I want to spend a little bit of time reviewing two feedbacks that you may have already covered and put them in the context of our simple model of the climate system because both are closely related to similar processes involving clouds.  One fairly obvious feedback that occurs in our climate system comes from the Stefan-Boltzmann law itself.  Increasing the temperature of a blackbody causes it to radiate away more energy, in turn cooling it down.  We can even work out the magnitude of this feedback mathematically by taking the derivative of the S-B law.  A 1K increase in temperature leads to a ** K/day cooling response due to the S-B law.</a:t>
            </a:r>
            <a:endParaRPr lang="en-US" dirty="0"/>
          </a:p>
        </p:txBody>
      </p:sp>
      <p:sp>
        <p:nvSpPr>
          <p:cNvPr id="4" name="Slide Number Placeholder 3"/>
          <p:cNvSpPr>
            <a:spLocks noGrp="1"/>
          </p:cNvSpPr>
          <p:nvPr>
            <p:ph type="sldNum" sz="quarter" idx="10"/>
          </p:nvPr>
        </p:nvSpPr>
        <p:spPr/>
        <p:txBody>
          <a:bodyPr/>
          <a:lstStyle/>
          <a:p>
            <a:fld id="{E1790421-2672-2744-A2BE-18F1A4219BED}" type="slidenum">
              <a:rPr lang="en-US" smtClean="0"/>
              <a:pPr/>
              <a:t>20</a:t>
            </a:fld>
            <a:endParaRPr lang="en-US"/>
          </a:p>
        </p:txBody>
      </p:sp>
    </p:spTree>
    <p:extLst>
      <p:ext uri="{BB962C8B-B14F-4D97-AF65-F5344CB8AC3E}">
        <p14:creationId xmlns:p14="http://schemas.microsoft.com/office/powerpoint/2010/main" val="66890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But the negative feedbacks are not really the ones we’re worried about.  They act like a spring restoring the system back toward its original equilibrium.  Positive feedbacks on the other hand occur when the initial change leads to the system responding in a way that amplifies the change.  As we discussed when we talked about stability, this drives the system further away from equilibrium and creates an unstable state.  One fairly well-understood example of this is the melting of snow and sea ice on the planet…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An example of a well-understood positive feedback mechanism is that due to increased water vapor in the atmosphere.  More evaporation can be expected from warmer oceans and a warmer atmosphere can hold more water vapor.  As a result, we can expect significant increases in water vapor in a global warming scenario and, much like CO2, water vapor acts to make the atmosphere more opaque, increasing the height where the Earth’s emission comes from.  This once again creates a situation where the Earth emits less energy than it receives from the sun, this time because the emitting temperature goes down.  The result is a substantial increase in warming that models actually predict may be up to twice as strong as that due to CO2 itself.  This brings up another important point – unlike negative feedbacks that tend to bring the system back toward equilibrium, positive feedbacks are far more dangerous since they have the potential to create a runaway scenario in which the planet keeps getting warmer and warmer with little to limit it.</a:t>
            </a:r>
            <a:endParaRPr lang="en-US" dirty="0"/>
          </a:p>
          <a:p>
            <a:endParaRPr lang="en-US" dirty="0"/>
          </a:p>
        </p:txBody>
      </p:sp>
      <p:sp>
        <p:nvSpPr>
          <p:cNvPr id="4" name="Slide Number Placeholder 3"/>
          <p:cNvSpPr>
            <a:spLocks noGrp="1"/>
          </p:cNvSpPr>
          <p:nvPr>
            <p:ph type="sldNum" sz="quarter" idx="10"/>
          </p:nvPr>
        </p:nvSpPr>
        <p:spPr/>
        <p:txBody>
          <a:bodyPr/>
          <a:lstStyle/>
          <a:p>
            <a:fld id="{E1790421-2672-2744-A2BE-18F1A4219BED}" type="slidenum">
              <a:rPr lang="en-US" smtClean="0"/>
              <a:pPr/>
              <a:t>21</a:t>
            </a:fld>
            <a:endParaRPr lang="en-US"/>
          </a:p>
        </p:txBody>
      </p:sp>
    </p:spTree>
    <p:extLst>
      <p:ext uri="{BB962C8B-B14F-4D97-AF65-F5344CB8AC3E}">
        <p14:creationId xmlns:p14="http://schemas.microsoft.com/office/powerpoint/2010/main" val="141454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mean by structural uncertainty?</a:t>
            </a:r>
          </a:p>
          <a:p>
            <a:endParaRPr lang="en-US" baseline="0" dirty="0"/>
          </a:p>
          <a:p>
            <a:r>
              <a:rPr lang="en-US" baseline="0" dirty="0"/>
              <a:t>The way each model discretizes its domain</a:t>
            </a:r>
          </a:p>
          <a:p>
            <a:endParaRPr lang="en-US" baseline="0" dirty="0"/>
          </a:p>
          <a:p>
            <a:r>
              <a:rPr lang="en-US" baseline="0" dirty="0"/>
              <a:t>Processes it chooses to represent explicitly, and which to parameterize (and values for parameters)</a:t>
            </a:r>
          </a:p>
          <a:p>
            <a:endParaRPr lang="en-US" baseline="0" dirty="0"/>
          </a:p>
        </p:txBody>
      </p:sp>
      <p:sp>
        <p:nvSpPr>
          <p:cNvPr id="4" name="Slide Number Placeholder 3"/>
          <p:cNvSpPr>
            <a:spLocks noGrp="1"/>
          </p:cNvSpPr>
          <p:nvPr>
            <p:ph type="sldNum" sz="quarter" idx="10"/>
          </p:nvPr>
        </p:nvSpPr>
        <p:spPr/>
        <p:txBody>
          <a:bodyPr/>
          <a:lstStyle/>
          <a:p>
            <a:fld id="{F2DC1E9A-F21D-4C40-9883-7640B33BC19E}" type="slidenum">
              <a:rPr lang="en-US" smtClean="0"/>
              <a:t>24</a:t>
            </a:fld>
            <a:endParaRPr lang="en-US"/>
          </a:p>
        </p:txBody>
      </p:sp>
    </p:spTree>
    <p:extLst>
      <p:ext uri="{BB962C8B-B14F-4D97-AF65-F5344CB8AC3E}">
        <p14:creationId xmlns:p14="http://schemas.microsoft.com/office/powerpoint/2010/main" val="63091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3143457"/>
            <a:ext cx="5332959" cy="1828800"/>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5943599" y="3143457"/>
            <a:ext cx="2743200" cy="1828800"/>
          </a:xfrm>
        </p:spPr>
        <p:txBody>
          <a:bodyPr anchor="ctr" anchorCtr="0">
            <a:normAutofit/>
          </a:bodyPr>
          <a:lstStyle>
            <a:lvl1pPr marL="0" indent="0" algn="l">
              <a:spcBef>
                <a:spcPts val="0"/>
              </a:spcBef>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74D16E5-C6FA-CF4E-A363-681287F5FCC4}"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AF0D9-F669-AB4C-A64F-3CAEEDD6946F}" type="slidenum">
              <a:rPr lang="en-US" smtClean="0"/>
              <a:t>‹#›</a:t>
            </a:fld>
            <a:endParaRPr lang="en-US"/>
          </a:p>
        </p:txBody>
      </p:sp>
      <p:cxnSp>
        <p:nvCxnSpPr>
          <p:cNvPr id="8" name="Straight Connector 7"/>
          <p:cNvCxnSpPr/>
          <p:nvPr userDrawn="1"/>
        </p:nvCxnSpPr>
        <p:spPr>
          <a:xfrm>
            <a:off x="457200" y="3143457"/>
            <a:ext cx="82296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57200" y="4972257"/>
            <a:ext cx="82296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5869744" y="3364528"/>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77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D16E5-C6FA-CF4E-A363-681287F5FCC4}"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23990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D16E5-C6FA-CF4E-A363-681287F5FCC4}"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99929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4D16E5-C6FA-CF4E-A363-681287F5FCC4}"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847858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4D16E5-C6FA-CF4E-A363-681287F5FCC4}" type="datetimeFigureOut">
              <a:rPr lang="en-US" smtClean="0"/>
              <a:t>8/8/2016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05307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4D16E5-C6FA-CF4E-A363-681287F5FCC4}"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99527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4D16E5-C6FA-CF4E-A363-681287F5FCC4}" type="datetimeFigureOut">
              <a:rPr lang="en-US" smtClean="0"/>
              <a:t>8/8/2016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31831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4D16E5-C6FA-CF4E-A363-681287F5FCC4}" type="datetimeFigureOut">
              <a:rPr lang="en-US" smtClean="0"/>
              <a:t>8/8/2016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9089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D16E5-C6FA-CF4E-A363-681287F5FCC4}" type="datetimeFigureOut">
              <a:rPr lang="en-US" smtClean="0"/>
              <a:t>8/8/2016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289044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4D16E5-C6FA-CF4E-A363-681287F5FCC4}"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73091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4D16E5-C6FA-CF4E-A363-681287F5FCC4}" type="datetimeFigureOut">
              <a:rPr lang="en-US" smtClean="0"/>
              <a:t>8/8/2016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AF0D9-F669-AB4C-A64F-3CAEEDD6946F}" type="slidenum">
              <a:rPr lang="en-US" smtClean="0"/>
              <a:t>‹#›</a:t>
            </a:fld>
            <a:endParaRPr lang="en-US"/>
          </a:p>
        </p:txBody>
      </p:sp>
    </p:spTree>
    <p:extLst>
      <p:ext uri="{BB962C8B-B14F-4D97-AF65-F5344CB8AC3E}">
        <p14:creationId xmlns:p14="http://schemas.microsoft.com/office/powerpoint/2010/main" val="370579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D16E5-C6FA-CF4E-A363-681287F5FCC4}" type="datetimeFigureOut">
              <a:rPr lang="en-US" smtClean="0"/>
              <a:t>8/8/2016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AF0D9-F669-AB4C-A64F-3CAEEDD6946F}" type="slidenum">
              <a:rPr lang="en-US" smtClean="0"/>
              <a:t>‹#›</a:t>
            </a:fld>
            <a:endParaRPr lang="en-US"/>
          </a:p>
        </p:txBody>
      </p:sp>
    </p:spTree>
    <p:extLst>
      <p:ext uri="{BB962C8B-B14F-4D97-AF65-F5344CB8AC3E}">
        <p14:creationId xmlns:p14="http://schemas.microsoft.com/office/powerpoint/2010/main" val="591134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rgbClr val="B40000"/>
          </a:solidFill>
          <a:latin typeface="Garamond"/>
          <a:ea typeface="+mj-ea"/>
          <a:cs typeface="Garamon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aramond"/>
          <a:ea typeface="+mn-ea"/>
          <a:cs typeface="Garamond"/>
        </a:defRPr>
      </a:lvl1pPr>
      <a:lvl2pPr marL="742950" indent="-285750" algn="l" defTabSz="457200" rtl="0" eaLnBrk="1" latinLnBrk="0" hangingPunct="1">
        <a:spcBef>
          <a:spcPct val="20000"/>
        </a:spcBef>
        <a:buFont typeface="Arial"/>
        <a:buChar char="–"/>
        <a:defRPr sz="2800" kern="1200">
          <a:solidFill>
            <a:schemeClr val="tx1"/>
          </a:solidFill>
          <a:latin typeface="Garamond"/>
          <a:ea typeface="+mn-ea"/>
          <a:cs typeface="Garamond"/>
        </a:defRPr>
      </a:lvl2pPr>
      <a:lvl3pPr marL="1143000" indent="-228600" algn="l" defTabSz="457200" rtl="0" eaLnBrk="1" latinLnBrk="0" hangingPunct="1">
        <a:spcBef>
          <a:spcPct val="20000"/>
        </a:spcBef>
        <a:buFont typeface="Arial"/>
        <a:buChar char="•"/>
        <a:defRPr sz="2400" kern="1200">
          <a:solidFill>
            <a:schemeClr val="tx1"/>
          </a:solidFill>
          <a:latin typeface="Garamond"/>
          <a:ea typeface="+mn-ea"/>
          <a:cs typeface="Garamond"/>
        </a:defRPr>
      </a:lvl3pPr>
      <a:lvl4pPr marL="16002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4pPr>
      <a:lvl5pPr marL="20574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vimont@wis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climate.nasa.gov/cause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ncdc.noaa.gov/sotc/summary-info/global/201412"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tiff"/></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ripps.ucsd.edu/programs/keelingcurve/" TargetMode="Externa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climate.nasa.gov/causes/"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8.tiff"/><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4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hyperlink" Target="http://www.wicci.wisc.edu" TargetMode="Externa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tiff"/><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hyperlink" Target="http://www.wicci.wisc.edu/contacts.php" TargetMode="External"/><Relationship Id="rId9"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climate.gov/" TargetMode="External"/><Relationship Id="rId7" Type="http://schemas.openxmlformats.org/officeDocument/2006/relationships/hyperlink" Target="http://iridl.ldeo.columbia.edu/index.html?Set-Language=en" TargetMode="External"/><Relationship Id="rId2" Type="http://schemas.openxmlformats.org/officeDocument/2006/relationships/hyperlink" Target="http://nelson.wisc.edu/ccr/resources/wisconsin/index.php" TargetMode="External"/><Relationship Id="rId1" Type="http://schemas.openxmlformats.org/officeDocument/2006/relationships/slideLayout" Target="../slideLayouts/slideLayout2.xml"/><Relationship Id="rId6" Type="http://schemas.openxmlformats.org/officeDocument/2006/relationships/hyperlink" Target="https://www.ncei.noaa.gov/" TargetMode="External"/><Relationship Id="rId5" Type="http://schemas.openxmlformats.org/officeDocument/2006/relationships/hyperlink" Target="https://www.ncdc.noaa.gov/customer-support/partnerships/regional-climate-centers" TargetMode="External"/><Relationship Id="rId4" Type="http://schemas.openxmlformats.org/officeDocument/2006/relationships/hyperlink" Target="http://www.climateontario.ca/CData.php"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fyi.uwex.edu/climate/" TargetMode="External"/><Relationship Id="rId3" Type="http://schemas.openxmlformats.org/officeDocument/2006/relationships/hyperlink" Target="http://ccr.aos.wisc.edu/climate_modeling/Wisconsin_Climate/" TargetMode="External"/><Relationship Id="rId7" Type="http://schemas.openxmlformats.org/officeDocument/2006/relationships/hyperlink" Target="http://www.wicci.wisc.edu/news-matrix.php" TargetMode="External"/><Relationship Id="rId12" Type="http://schemas.openxmlformats.org/officeDocument/2006/relationships/hyperlink" Target="http://www.climatewisconsin.org" TargetMode="External"/><Relationship Id="rId2" Type="http://schemas.openxmlformats.org/officeDocument/2006/relationships/hyperlink" Target="http://www.wicci.wisc.edu" TargetMode="External"/><Relationship Id="rId1" Type="http://schemas.openxmlformats.org/officeDocument/2006/relationships/slideLayout" Target="../slideLayouts/slideLayout4.xml"/><Relationship Id="rId6" Type="http://schemas.openxmlformats.org/officeDocument/2006/relationships/hyperlink" Target="http://www.conservationfund.org/projects/greenseams-green-infrastructure-milwaukee/" TargetMode="External"/><Relationship Id="rId11" Type="http://schemas.openxmlformats.org/officeDocument/2006/relationships/hyperlink" Target="http://fyi.uwex.edu/shwec/2013/02/12/wi-dnr-climate-workshops-identify-vulnerabilities-and-adaptation-strategies/" TargetMode="External"/><Relationship Id="rId5" Type="http://schemas.openxmlformats.org/officeDocument/2006/relationships/hyperlink" Target="http://dnr.wi.gov/topic/lands/masterplanning/driftlessstreams/" TargetMode="External"/><Relationship Id="rId10" Type="http://schemas.openxmlformats.org/officeDocument/2006/relationships/hyperlink" Target="http://dnr.wi.gov/files/PDF/pubs/ss/SS1119.pdf" TargetMode="External"/><Relationship Id="rId4" Type="http://schemas.openxmlformats.org/officeDocument/2006/relationships/hyperlink" Target="http://onlinelibrary.wiley.com/doi/10.1111/j.1095-8649.2010.02763.x/abstract" TargetMode="External"/><Relationship Id="rId9" Type="http://schemas.openxmlformats.org/officeDocument/2006/relationships/hyperlink" Target="http://www.g-wow.org/en-us/default.asp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Making Sense of Climate Research</a:t>
            </a:r>
          </a:p>
        </p:txBody>
      </p:sp>
      <p:sp>
        <p:nvSpPr>
          <p:cNvPr id="10" name="Subtitle 9"/>
          <p:cNvSpPr>
            <a:spLocks noGrp="1"/>
          </p:cNvSpPr>
          <p:nvPr>
            <p:ph type="subTitle" idx="1"/>
          </p:nvPr>
        </p:nvSpPr>
        <p:spPr/>
        <p:txBody>
          <a:bodyPr>
            <a:normAutofit/>
          </a:bodyPr>
          <a:lstStyle/>
          <a:p>
            <a:pPr marL="227013" indent="-227013"/>
            <a:r>
              <a:rPr lang="en-US" sz="1800" dirty="0">
                <a:solidFill>
                  <a:schemeClr val="tx1"/>
                </a:solidFill>
                <a:latin typeface="Palatino"/>
                <a:cs typeface="Palatino"/>
              </a:rPr>
              <a:t>Brian G. Zimmerman</a:t>
            </a:r>
          </a:p>
          <a:p>
            <a:pPr marL="227013" indent="-227013"/>
            <a:r>
              <a:rPr lang="en-US" sz="1800" dirty="0">
                <a:solidFill>
                  <a:schemeClr val="tx1"/>
                </a:solidFill>
                <a:latin typeface="Palatino"/>
                <a:cs typeface="Palatino"/>
              </a:rPr>
              <a:t>University of Wisconsin – Madison</a:t>
            </a:r>
          </a:p>
          <a:p>
            <a:pPr marL="227013" indent="-227013"/>
            <a:r>
              <a:rPr lang="en-US" sz="1800" dirty="0">
                <a:solidFill>
                  <a:schemeClr val="tx1"/>
                </a:solidFill>
                <a:latin typeface="Palatino"/>
                <a:cs typeface="Palatino"/>
                <a:hlinkClick r:id="rId2"/>
              </a:rPr>
              <a:t>bgzimmerman@wisc.edu</a:t>
            </a:r>
            <a:endParaRPr lang="en-US" sz="1800" dirty="0">
              <a:solidFill>
                <a:schemeClr val="tx1"/>
              </a:solidFill>
              <a:latin typeface="Palatino"/>
              <a:cs typeface="Palatino"/>
            </a:endParaRPr>
          </a:p>
        </p:txBody>
      </p:sp>
      <p:sp>
        <p:nvSpPr>
          <p:cNvPr id="11" name="TextBox 10"/>
          <p:cNvSpPr txBox="1"/>
          <p:nvPr/>
        </p:nvSpPr>
        <p:spPr>
          <a:xfrm>
            <a:off x="443664" y="2773430"/>
            <a:ext cx="5499935" cy="369332"/>
          </a:xfrm>
          <a:prstGeom prst="rect">
            <a:avLst/>
          </a:prstGeom>
          <a:noFill/>
        </p:spPr>
        <p:txBody>
          <a:bodyPr wrap="none" rtlCol="0">
            <a:spAutoFit/>
          </a:bodyPr>
          <a:lstStyle/>
          <a:p>
            <a:r>
              <a:rPr lang="en-US" i="1" dirty="0">
                <a:latin typeface="Palatino"/>
                <a:cs typeface="Palatino"/>
              </a:rPr>
              <a:t>G-WOW Changing Climate Changing Culture Institute</a:t>
            </a:r>
          </a:p>
        </p:txBody>
      </p:sp>
    </p:spTree>
    <p:extLst>
      <p:ext uri="{BB962C8B-B14F-4D97-AF65-F5344CB8AC3E}">
        <p14:creationId xmlns:p14="http://schemas.microsoft.com/office/powerpoint/2010/main" val="3878042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a:bodyPr>
          <a:lstStyle/>
          <a:p>
            <a:pPr marL="341313" indent="-341313" algn="l">
              <a:buFont typeface="Arial"/>
              <a:buChar char="•"/>
            </a:pPr>
            <a:r>
              <a:rPr lang="en-US" sz="3200" b="0" dirty="0">
                <a:latin typeface="Palatino"/>
                <a:cs typeface="Palatino"/>
              </a:rPr>
              <a:t>Climate models are forced by observed or expected </a:t>
            </a:r>
            <a:r>
              <a:rPr lang="en-US" sz="3200" b="0" dirty="0" err="1">
                <a:latin typeface="Palatino"/>
                <a:cs typeface="Palatino"/>
              </a:rPr>
              <a:t>forcings</a:t>
            </a:r>
            <a:endParaRPr lang="en-US" sz="3200" b="0" dirty="0">
              <a:latin typeface="Palatino"/>
              <a:cs typeface="Palatino"/>
            </a:endParaRPr>
          </a:p>
        </p:txBody>
      </p:sp>
      <p:sp>
        <p:nvSpPr>
          <p:cNvPr id="3" name="Content Placeholder 2"/>
          <p:cNvSpPr>
            <a:spLocks noGrp="1"/>
          </p:cNvSpPr>
          <p:nvPr>
            <p:ph sz="half" idx="1"/>
          </p:nvPr>
        </p:nvSpPr>
        <p:spPr>
          <a:xfrm>
            <a:off x="5716451" y="4563395"/>
            <a:ext cx="3200400" cy="1828800"/>
          </a:xfrm>
        </p:spPr>
        <p:txBody>
          <a:bodyPr anchor="ctr" anchorCtr="0">
            <a:noAutofit/>
          </a:bodyPr>
          <a:lstStyle/>
          <a:p>
            <a:pPr marL="227013" indent="-227013">
              <a:spcBef>
                <a:spcPts val="0"/>
              </a:spcBef>
              <a:buNone/>
            </a:pPr>
            <a:r>
              <a:rPr lang="en-US" sz="2000" dirty="0">
                <a:latin typeface="Palatino"/>
                <a:cs typeface="Palatino"/>
              </a:rPr>
              <a:t>Models include </a:t>
            </a:r>
            <a:r>
              <a:rPr lang="en-US" sz="2000" dirty="0" err="1">
                <a:latin typeface="Palatino"/>
                <a:cs typeface="Palatino"/>
              </a:rPr>
              <a:t>atmo</a:t>
            </a:r>
            <a:r>
              <a:rPr lang="en-US" sz="2000" dirty="0">
                <a:latin typeface="Palatino"/>
                <a:cs typeface="Palatino"/>
              </a:rPr>
              <a:t>-sphere, ocean, land, </a:t>
            </a:r>
            <a:r>
              <a:rPr lang="en-US" sz="2000" dirty="0" err="1">
                <a:latin typeface="Palatino"/>
                <a:cs typeface="Palatino"/>
              </a:rPr>
              <a:t>cryosphere</a:t>
            </a:r>
            <a:r>
              <a:rPr lang="en-US" sz="2000" dirty="0">
                <a:latin typeface="Palatino"/>
                <a:cs typeface="Palatino"/>
              </a:rPr>
              <a:t>, biosphere</a:t>
            </a:r>
          </a:p>
        </p:txBody>
      </p:sp>
      <p:sp>
        <p:nvSpPr>
          <p:cNvPr id="5" name="TextBox 4"/>
          <p:cNvSpPr txBox="1"/>
          <p:nvPr/>
        </p:nvSpPr>
        <p:spPr>
          <a:xfrm>
            <a:off x="230051" y="4194063"/>
            <a:ext cx="4037509" cy="369332"/>
          </a:xfrm>
          <a:prstGeom prst="rect">
            <a:avLst/>
          </a:prstGeom>
          <a:noFill/>
        </p:spPr>
        <p:txBody>
          <a:bodyPr wrap="none" rtlCol="0">
            <a:spAutoFit/>
          </a:bodyPr>
          <a:lstStyle/>
          <a:p>
            <a:r>
              <a:rPr lang="en-US" b="1" i="1" dirty="0">
                <a:latin typeface="Palatino"/>
                <a:cs typeface="Palatino"/>
              </a:rPr>
              <a:t>How do we quantify climate change?</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701708" y="6432635"/>
            <a:ext cx="3215143" cy="338554"/>
          </a:xfrm>
          <a:prstGeom prst="rect">
            <a:avLst/>
          </a:prstGeom>
          <a:noFill/>
        </p:spPr>
        <p:txBody>
          <a:bodyPr wrap="none" rtlCol="0">
            <a:spAutoFit/>
          </a:bodyPr>
          <a:lstStyle/>
          <a:p>
            <a:r>
              <a:rPr lang="en-US" sz="1600" dirty="0">
                <a:latin typeface="Palatino"/>
                <a:cs typeface="Palatino"/>
                <a:hlinkClick r:id="rId2"/>
              </a:rPr>
              <a:t>http://climate.nasa.gov/causes/</a:t>
            </a:r>
            <a:r>
              <a:rPr lang="en-US" sz="1600" dirty="0">
                <a:latin typeface="Palatino"/>
                <a:cs typeface="Palatino"/>
              </a:rPr>
              <a:t> </a:t>
            </a:r>
          </a:p>
        </p:txBody>
      </p:sp>
      <p:pic>
        <p:nvPicPr>
          <p:cNvPr id="4" name="Picture 3"/>
          <p:cNvPicPr>
            <a:picLocks noChangeAspect="1"/>
          </p:cNvPicPr>
          <p:nvPr/>
        </p:nvPicPr>
        <p:blipFill>
          <a:blip r:embed="rId3"/>
          <a:stretch>
            <a:fillRect/>
          </a:stretch>
        </p:blipFill>
        <p:spPr>
          <a:xfrm>
            <a:off x="1801091" y="406400"/>
            <a:ext cx="5541818" cy="3657600"/>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464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22583" t="36967" r="40571" b="14879"/>
          <a:stretch/>
        </p:blipFill>
        <p:spPr>
          <a:xfrm>
            <a:off x="685800" y="2514600"/>
            <a:ext cx="4298875" cy="3733800"/>
          </a:xfrm>
          <a:prstGeom prst="rect">
            <a:avLst/>
          </a:prstGeom>
        </p:spPr>
      </p:pic>
      <p:sp>
        <p:nvSpPr>
          <p:cNvPr id="89092" name="TextBox 6"/>
          <p:cNvSpPr txBox="1">
            <a:spLocks noChangeArrowheads="1"/>
          </p:cNvSpPr>
          <p:nvPr/>
        </p:nvSpPr>
        <p:spPr bwMode="auto">
          <a:xfrm>
            <a:off x="228600" y="1485900"/>
            <a:ext cx="8686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fontAlgn="base">
              <a:spcBef>
                <a:spcPct val="0"/>
              </a:spcBef>
              <a:spcAft>
                <a:spcPct val="0"/>
              </a:spcAft>
            </a:pPr>
            <a:r>
              <a:rPr lang="en-US" sz="2400" b="1" dirty="0">
                <a:solidFill>
                  <a:srgbClr val="000000"/>
                </a:solidFill>
                <a:latin typeface="Palatino"/>
                <a:cs typeface="Palatino"/>
              </a:rPr>
              <a:t>Future Global Temperature:  </a:t>
            </a:r>
            <a:r>
              <a:rPr lang="en-US" sz="2400" dirty="0">
                <a:solidFill>
                  <a:srgbClr val="000000"/>
                </a:solidFill>
                <a:latin typeface="Palatino"/>
                <a:cs typeface="Palatino"/>
              </a:rPr>
              <a:t>Global temperature will rise an additional 1°-1.5°C (~2°F) by 2050, 1°-4°C (1.5°-7°F) by 2100.</a:t>
            </a:r>
            <a:endParaRPr lang="en-US" sz="2400" b="1" dirty="0">
              <a:solidFill>
                <a:srgbClr val="000000"/>
              </a:solidFill>
              <a:latin typeface="Palatino"/>
              <a:cs typeface="Palatino"/>
            </a:endParaRPr>
          </a:p>
        </p:txBody>
      </p:sp>
      <p:sp>
        <p:nvSpPr>
          <p:cNvPr id="89093" name="Title 1"/>
          <p:cNvSpPr>
            <a:spLocks noGrp="1"/>
          </p:cNvSpPr>
          <p:nvPr>
            <p:ph type="title"/>
          </p:nvPr>
        </p:nvSpPr>
        <p:spPr/>
        <p:txBody>
          <a:bodyPr/>
          <a:lstStyle/>
          <a:p>
            <a:pPr eaLnBrk="1" hangingPunct="1"/>
            <a:r>
              <a:rPr lang="en-US" sz="3600" b="1" u="sng" dirty="0">
                <a:latin typeface="Palatino"/>
                <a:ea typeface="MS PGothic" charset="0"/>
                <a:cs typeface="Palatino"/>
              </a:rPr>
              <a:t>Global Climate Change</a:t>
            </a:r>
            <a:endParaRPr lang="en-US" b="1" dirty="0">
              <a:latin typeface="Palatino"/>
              <a:ea typeface="MS PGothic" charset="0"/>
              <a:cs typeface="Palatino"/>
            </a:endParaRPr>
          </a:p>
        </p:txBody>
      </p:sp>
      <p:cxnSp>
        <p:nvCxnSpPr>
          <p:cNvPr id="5" name="Straight Connector 4"/>
          <p:cNvCxnSpPr/>
          <p:nvPr/>
        </p:nvCxnSpPr>
        <p:spPr bwMode="auto">
          <a:xfrm flipV="1">
            <a:off x="696843"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685800" y="2514600"/>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4953000"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683591" y="5980043"/>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1" name="Picture 20"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10940" t="36255" r="86226" b="15591"/>
          <a:stretch/>
        </p:blipFill>
        <p:spPr>
          <a:xfrm>
            <a:off x="388657" y="2464716"/>
            <a:ext cx="330614" cy="3733800"/>
          </a:xfrm>
          <a:prstGeom prst="rect">
            <a:avLst/>
          </a:prstGeom>
        </p:spPr>
      </p:pic>
      <p:sp>
        <p:nvSpPr>
          <p:cNvPr id="11" name="TextBox 10"/>
          <p:cNvSpPr txBox="1"/>
          <p:nvPr/>
        </p:nvSpPr>
        <p:spPr>
          <a:xfrm>
            <a:off x="3048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1900</a:t>
            </a:r>
            <a:endParaRPr lang="en-US" sz="1200" b="1" dirty="0">
              <a:solidFill>
                <a:srgbClr val="000000"/>
              </a:solidFill>
              <a:latin typeface="Arial"/>
              <a:ea typeface="ＭＳ Ｐゴシック" charset="0"/>
              <a:cs typeface="Arial"/>
            </a:endParaRPr>
          </a:p>
        </p:txBody>
      </p:sp>
      <p:sp>
        <p:nvSpPr>
          <p:cNvPr id="24" name="TextBox 23"/>
          <p:cNvSpPr txBox="1"/>
          <p:nvPr/>
        </p:nvSpPr>
        <p:spPr>
          <a:xfrm>
            <a:off x="24384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2000</a:t>
            </a:r>
            <a:endParaRPr lang="en-US" sz="1200" b="1" dirty="0">
              <a:solidFill>
                <a:srgbClr val="000000"/>
              </a:solidFill>
              <a:latin typeface="Arial"/>
              <a:ea typeface="ＭＳ Ｐゴシック" charset="0"/>
              <a:cs typeface="Arial"/>
            </a:endParaRPr>
          </a:p>
        </p:txBody>
      </p:sp>
      <p:sp>
        <p:nvSpPr>
          <p:cNvPr id="25" name="TextBox 24"/>
          <p:cNvSpPr txBox="1"/>
          <p:nvPr/>
        </p:nvSpPr>
        <p:spPr>
          <a:xfrm>
            <a:off x="45720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2100</a:t>
            </a:r>
            <a:endParaRPr lang="en-US" sz="1200" b="1" dirty="0">
              <a:solidFill>
                <a:srgbClr val="000000"/>
              </a:solidFill>
              <a:latin typeface="Arial"/>
              <a:ea typeface="ＭＳ Ｐゴシック" charset="0"/>
              <a:cs typeface="Arial"/>
            </a:endParaRPr>
          </a:p>
        </p:txBody>
      </p:sp>
      <p:sp>
        <p:nvSpPr>
          <p:cNvPr id="26" name="TextBox 25"/>
          <p:cNvSpPr txBox="1"/>
          <p:nvPr/>
        </p:nvSpPr>
        <p:spPr>
          <a:xfrm>
            <a:off x="142768" y="5758071"/>
            <a:ext cx="41271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7" name="TextBox 26"/>
          <p:cNvSpPr txBox="1"/>
          <p:nvPr/>
        </p:nvSpPr>
        <p:spPr>
          <a:xfrm>
            <a:off x="217135" y="4898886"/>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0</a:t>
            </a:r>
            <a:endParaRPr lang="en-US" sz="1200" b="1" dirty="0">
              <a:solidFill>
                <a:srgbClr val="000000"/>
              </a:solidFill>
              <a:latin typeface="Arial"/>
              <a:ea typeface="ＭＳ Ｐゴシック" charset="0"/>
              <a:cs typeface="Arial"/>
            </a:endParaRPr>
          </a:p>
        </p:txBody>
      </p:sp>
      <p:sp>
        <p:nvSpPr>
          <p:cNvPr id="28" name="TextBox 27"/>
          <p:cNvSpPr txBox="1"/>
          <p:nvPr/>
        </p:nvSpPr>
        <p:spPr>
          <a:xfrm>
            <a:off x="228600" y="40386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9" name="TextBox 28"/>
          <p:cNvSpPr txBox="1"/>
          <p:nvPr/>
        </p:nvSpPr>
        <p:spPr>
          <a:xfrm>
            <a:off x="228600" y="32004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4</a:t>
            </a:r>
            <a:endParaRPr lang="en-US" sz="1200" b="1" dirty="0">
              <a:solidFill>
                <a:srgbClr val="000000"/>
              </a:solidFill>
              <a:latin typeface="Arial"/>
              <a:ea typeface="ＭＳ Ｐゴシック" charset="0"/>
              <a:cs typeface="Arial"/>
            </a:endParaRPr>
          </a:p>
        </p:txBody>
      </p:sp>
      <p:sp>
        <p:nvSpPr>
          <p:cNvPr id="30" name="TextBox 29"/>
          <p:cNvSpPr txBox="1"/>
          <p:nvPr/>
        </p:nvSpPr>
        <p:spPr>
          <a:xfrm>
            <a:off x="228600" y="2340114"/>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6</a:t>
            </a:r>
            <a:endParaRPr lang="en-US" sz="1200" b="1" dirty="0">
              <a:solidFill>
                <a:srgbClr val="000000"/>
              </a:solidFill>
              <a:latin typeface="Arial"/>
              <a:ea typeface="ＭＳ Ｐゴシック" charset="0"/>
              <a:cs typeface="Arial"/>
            </a:endParaRPr>
          </a:p>
        </p:txBody>
      </p:sp>
      <p:sp>
        <p:nvSpPr>
          <p:cNvPr id="31" name="TextBox 30"/>
          <p:cNvSpPr txBox="1"/>
          <p:nvPr/>
        </p:nvSpPr>
        <p:spPr>
          <a:xfrm>
            <a:off x="762000" y="2590800"/>
            <a:ext cx="1920718" cy="461665"/>
          </a:xfrm>
          <a:prstGeom prst="rect">
            <a:avLst/>
          </a:prstGeom>
          <a:noFill/>
        </p:spPr>
        <p:txBody>
          <a:bodyPr wrap="none" rtlCol="0">
            <a:spAutoFit/>
          </a:bodyPr>
          <a:lstStyle/>
          <a:p>
            <a:pPr defTabSz="914400" eaLnBrk="0" fontAlgn="base" hangingPunct="0">
              <a:spcBef>
                <a:spcPct val="0"/>
              </a:spcBef>
              <a:spcAft>
                <a:spcPct val="0"/>
              </a:spcAft>
            </a:pPr>
            <a:r>
              <a:rPr lang="en-US" sz="2400" b="1" dirty="0">
                <a:solidFill>
                  <a:srgbClr val="000000"/>
                </a:solidFill>
                <a:latin typeface="Arial"/>
                <a:ea typeface="ＭＳ Ｐゴシック" charset="0"/>
                <a:cs typeface="Arial"/>
              </a:rPr>
              <a:t>°C Warming</a:t>
            </a:r>
          </a:p>
        </p:txBody>
      </p:sp>
      <p:cxnSp>
        <p:nvCxnSpPr>
          <p:cNvPr id="41" name="Straight Connector 40"/>
          <p:cNvCxnSpPr/>
          <p:nvPr/>
        </p:nvCxnSpPr>
        <p:spPr bwMode="auto">
          <a:xfrm flipV="1">
            <a:off x="3886200" y="2514600"/>
            <a:ext cx="0" cy="350520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683591" y="4598495"/>
            <a:ext cx="4267200" cy="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342316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22583" t="36967" r="40571" b="14879"/>
          <a:stretch/>
        </p:blipFill>
        <p:spPr>
          <a:xfrm>
            <a:off x="685800" y="2514600"/>
            <a:ext cx="4298875" cy="3733800"/>
          </a:xfrm>
          <a:prstGeom prst="rect">
            <a:avLst/>
          </a:prstGeom>
        </p:spPr>
      </p:pic>
      <p:sp>
        <p:nvSpPr>
          <p:cNvPr id="89092" name="TextBox 6"/>
          <p:cNvSpPr txBox="1">
            <a:spLocks noChangeArrowheads="1"/>
          </p:cNvSpPr>
          <p:nvPr/>
        </p:nvSpPr>
        <p:spPr bwMode="auto">
          <a:xfrm>
            <a:off x="228600" y="1485900"/>
            <a:ext cx="8686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fontAlgn="base">
              <a:spcBef>
                <a:spcPct val="0"/>
              </a:spcBef>
              <a:spcAft>
                <a:spcPct val="0"/>
              </a:spcAft>
            </a:pPr>
            <a:r>
              <a:rPr lang="en-US" sz="2400" b="1" dirty="0">
                <a:solidFill>
                  <a:srgbClr val="000000"/>
                </a:solidFill>
                <a:latin typeface="Palatino"/>
                <a:cs typeface="Palatino"/>
              </a:rPr>
              <a:t>Future Global Temperature:  </a:t>
            </a:r>
            <a:r>
              <a:rPr lang="en-US" sz="2400" dirty="0">
                <a:solidFill>
                  <a:srgbClr val="000000"/>
                </a:solidFill>
                <a:latin typeface="Palatino"/>
                <a:cs typeface="Palatino"/>
              </a:rPr>
              <a:t>Global temperature will rise an additional 1°-1.5°C (~2°F) by 2050, 1°-4°C (1.5°-7°F) by 2100.</a:t>
            </a:r>
            <a:endParaRPr lang="en-US" sz="2400" b="1" dirty="0">
              <a:solidFill>
                <a:srgbClr val="000000"/>
              </a:solidFill>
              <a:latin typeface="Palatino"/>
              <a:cs typeface="Palatino"/>
            </a:endParaRPr>
          </a:p>
        </p:txBody>
      </p:sp>
      <p:sp>
        <p:nvSpPr>
          <p:cNvPr id="89093" name="Title 1"/>
          <p:cNvSpPr>
            <a:spLocks noGrp="1"/>
          </p:cNvSpPr>
          <p:nvPr>
            <p:ph type="title"/>
          </p:nvPr>
        </p:nvSpPr>
        <p:spPr/>
        <p:txBody>
          <a:bodyPr/>
          <a:lstStyle/>
          <a:p>
            <a:pPr eaLnBrk="1" hangingPunct="1"/>
            <a:r>
              <a:rPr lang="en-US" sz="3600" b="1" u="sng">
                <a:latin typeface="Palatino"/>
                <a:ea typeface="MS PGothic" charset="0"/>
                <a:cs typeface="Palatino"/>
              </a:rPr>
              <a:t>Global Climate Change</a:t>
            </a:r>
            <a:endParaRPr lang="en-US" b="1">
              <a:latin typeface="Palatino"/>
              <a:ea typeface="MS PGothic" charset="0"/>
              <a:cs typeface="Palatino"/>
            </a:endParaRPr>
          </a:p>
        </p:txBody>
      </p:sp>
      <p:cxnSp>
        <p:nvCxnSpPr>
          <p:cNvPr id="5" name="Straight Connector 4"/>
          <p:cNvCxnSpPr/>
          <p:nvPr/>
        </p:nvCxnSpPr>
        <p:spPr bwMode="auto">
          <a:xfrm flipV="1">
            <a:off x="696843"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685800" y="2514600"/>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4953000"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683591" y="5980043"/>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1" name="Picture 20"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10940" t="36255" r="86226" b="15591"/>
          <a:stretch/>
        </p:blipFill>
        <p:spPr>
          <a:xfrm>
            <a:off x="388657" y="2464716"/>
            <a:ext cx="330614" cy="3733800"/>
          </a:xfrm>
          <a:prstGeom prst="rect">
            <a:avLst/>
          </a:prstGeom>
        </p:spPr>
      </p:pic>
      <p:sp>
        <p:nvSpPr>
          <p:cNvPr id="11" name="TextBox 10"/>
          <p:cNvSpPr txBox="1"/>
          <p:nvPr/>
        </p:nvSpPr>
        <p:spPr>
          <a:xfrm>
            <a:off x="3048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1900</a:t>
            </a:r>
            <a:endParaRPr lang="en-US" sz="1200" b="1" dirty="0">
              <a:solidFill>
                <a:srgbClr val="000000"/>
              </a:solidFill>
              <a:latin typeface="Arial"/>
              <a:ea typeface="ＭＳ Ｐゴシック" charset="0"/>
              <a:cs typeface="Arial"/>
            </a:endParaRPr>
          </a:p>
        </p:txBody>
      </p:sp>
      <p:sp>
        <p:nvSpPr>
          <p:cNvPr id="24" name="TextBox 23"/>
          <p:cNvSpPr txBox="1"/>
          <p:nvPr/>
        </p:nvSpPr>
        <p:spPr>
          <a:xfrm>
            <a:off x="24384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2000</a:t>
            </a:r>
            <a:endParaRPr lang="en-US" sz="1200" b="1" dirty="0">
              <a:solidFill>
                <a:srgbClr val="000000"/>
              </a:solidFill>
              <a:latin typeface="Arial"/>
              <a:ea typeface="ＭＳ Ｐゴシック" charset="0"/>
              <a:cs typeface="Arial"/>
            </a:endParaRPr>
          </a:p>
        </p:txBody>
      </p:sp>
      <p:sp>
        <p:nvSpPr>
          <p:cNvPr id="25" name="TextBox 24"/>
          <p:cNvSpPr txBox="1"/>
          <p:nvPr/>
        </p:nvSpPr>
        <p:spPr>
          <a:xfrm>
            <a:off x="45720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2100</a:t>
            </a:r>
            <a:endParaRPr lang="en-US" sz="1200" b="1" dirty="0">
              <a:solidFill>
                <a:srgbClr val="000000"/>
              </a:solidFill>
              <a:latin typeface="Arial"/>
              <a:ea typeface="ＭＳ Ｐゴシック" charset="0"/>
              <a:cs typeface="Arial"/>
            </a:endParaRPr>
          </a:p>
        </p:txBody>
      </p:sp>
      <p:sp>
        <p:nvSpPr>
          <p:cNvPr id="26" name="TextBox 25"/>
          <p:cNvSpPr txBox="1"/>
          <p:nvPr/>
        </p:nvSpPr>
        <p:spPr>
          <a:xfrm>
            <a:off x="142768" y="5758071"/>
            <a:ext cx="41271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7" name="TextBox 26"/>
          <p:cNvSpPr txBox="1"/>
          <p:nvPr/>
        </p:nvSpPr>
        <p:spPr>
          <a:xfrm>
            <a:off x="217135" y="4898886"/>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0</a:t>
            </a:r>
            <a:endParaRPr lang="en-US" sz="1200" b="1" dirty="0">
              <a:solidFill>
                <a:srgbClr val="000000"/>
              </a:solidFill>
              <a:latin typeface="Arial"/>
              <a:ea typeface="ＭＳ Ｐゴシック" charset="0"/>
              <a:cs typeface="Arial"/>
            </a:endParaRPr>
          </a:p>
        </p:txBody>
      </p:sp>
      <p:sp>
        <p:nvSpPr>
          <p:cNvPr id="28" name="TextBox 27"/>
          <p:cNvSpPr txBox="1"/>
          <p:nvPr/>
        </p:nvSpPr>
        <p:spPr>
          <a:xfrm>
            <a:off x="228600" y="40386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9" name="TextBox 28"/>
          <p:cNvSpPr txBox="1"/>
          <p:nvPr/>
        </p:nvSpPr>
        <p:spPr>
          <a:xfrm>
            <a:off x="228600" y="32004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4</a:t>
            </a:r>
            <a:endParaRPr lang="en-US" sz="1200" b="1" dirty="0">
              <a:solidFill>
                <a:srgbClr val="000000"/>
              </a:solidFill>
              <a:latin typeface="Arial"/>
              <a:ea typeface="ＭＳ Ｐゴシック" charset="0"/>
              <a:cs typeface="Arial"/>
            </a:endParaRPr>
          </a:p>
        </p:txBody>
      </p:sp>
      <p:sp>
        <p:nvSpPr>
          <p:cNvPr id="30" name="TextBox 29"/>
          <p:cNvSpPr txBox="1"/>
          <p:nvPr/>
        </p:nvSpPr>
        <p:spPr>
          <a:xfrm>
            <a:off x="228600" y="2340114"/>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6</a:t>
            </a:r>
            <a:endParaRPr lang="en-US" sz="1200" b="1" dirty="0">
              <a:solidFill>
                <a:srgbClr val="000000"/>
              </a:solidFill>
              <a:latin typeface="Arial"/>
              <a:ea typeface="ＭＳ Ｐゴシック" charset="0"/>
              <a:cs typeface="Arial"/>
            </a:endParaRPr>
          </a:p>
        </p:txBody>
      </p:sp>
      <p:sp>
        <p:nvSpPr>
          <p:cNvPr id="31" name="TextBox 30"/>
          <p:cNvSpPr txBox="1"/>
          <p:nvPr/>
        </p:nvSpPr>
        <p:spPr>
          <a:xfrm>
            <a:off x="762000" y="2590800"/>
            <a:ext cx="1920718" cy="461665"/>
          </a:xfrm>
          <a:prstGeom prst="rect">
            <a:avLst/>
          </a:prstGeom>
          <a:noFill/>
        </p:spPr>
        <p:txBody>
          <a:bodyPr wrap="none" rtlCol="0">
            <a:spAutoFit/>
          </a:bodyPr>
          <a:lstStyle/>
          <a:p>
            <a:pPr defTabSz="914400" eaLnBrk="0" fontAlgn="base" hangingPunct="0">
              <a:spcBef>
                <a:spcPct val="0"/>
              </a:spcBef>
              <a:spcAft>
                <a:spcPct val="0"/>
              </a:spcAft>
            </a:pPr>
            <a:r>
              <a:rPr lang="en-US" sz="2400" b="1" dirty="0">
                <a:solidFill>
                  <a:srgbClr val="000000"/>
                </a:solidFill>
                <a:latin typeface="Arial"/>
                <a:ea typeface="ＭＳ Ｐゴシック" charset="0"/>
                <a:cs typeface="Arial"/>
              </a:rPr>
              <a:t>°C Warming</a:t>
            </a:r>
          </a:p>
        </p:txBody>
      </p:sp>
      <p:cxnSp>
        <p:nvCxnSpPr>
          <p:cNvPr id="41" name="Straight Connector 40"/>
          <p:cNvCxnSpPr/>
          <p:nvPr/>
        </p:nvCxnSpPr>
        <p:spPr bwMode="auto">
          <a:xfrm flipV="1">
            <a:off x="3886200" y="2514600"/>
            <a:ext cx="0" cy="350520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683591" y="4598495"/>
            <a:ext cx="4267200" cy="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3" name="TextBox 4"/>
          <p:cNvSpPr txBox="1">
            <a:spLocks noChangeArrowheads="1"/>
          </p:cNvSpPr>
          <p:nvPr/>
        </p:nvSpPr>
        <p:spPr bwMode="auto">
          <a:xfrm>
            <a:off x="5334000" y="2438400"/>
            <a:ext cx="3606800" cy="298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eaLnBrk="0" fontAlgn="base" hangingPunct="0">
              <a:spcBef>
                <a:spcPct val="0"/>
              </a:spcBef>
              <a:spcAft>
                <a:spcPct val="0"/>
              </a:spcAft>
            </a:pPr>
            <a:r>
              <a:rPr lang="en-US" sz="2800" b="1" dirty="0">
                <a:solidFill>
                  <a:srgbClr val="2D2DB9"/>
                </a:solidFill>
                <a:latin typeface="Palatino"/>
                <a:cs typeface="Palatino"/>
              </a:rPr>
              <a:t>Mitigation:  </a:t>
            </a:r>
          </a:p>
          <a:p>
            <a:pPr defTabSz="914400" eaLnBrk="0" fontAlgn="base" hangingPunct="0">
              <a:spcBef>
                <a:spcPct val="0"/>
              </a:spcBef>
              <a:spcAft>
                <a:spcPct val="0"/>
              </a:spcAft>
            </a:pPr>
            <a:r>
              <a:rPr lang="en-US" sz="2400" dirty="0">
                <a:solidFill>
                  <a:srgbClr val="000000"/>
                </a:solidFill>
                <a:latin typeface="Palatino"/>
                <a:cs typeface="Palatino"/>
              </a:rPr>
              <a:t>Steps to avoid </a:t>
            </a:r>
            <a:r>
              <a:rPr lang="en-US" sz="2400" i="1" dirty="0">
                <a:solidFill>
                  <a:srgbClr val="000000"/>
                </a:solidFill>
                <a:latin typeface="Palatino"/>
                <a:cs typeface="Palatino"/>
              </a:rPr>
              <a:t>dangerous</a:t>
            </a:r>
            <a:r>
              <a:rPr lang="en-US" sz="2400" dirty="0">
                <a:solidFill>
                  <a:srgbClr val="000000"/>
                </a:solidFill>
                <a:latin typeface="Palatino"/>
                <a:cs typeface="Palatino"/>
              </a:rPr>
              <a:t> levels of climate change</a:t>
            </a:r>
          </a:p>
          <a:p>
            <a:pPr defTabSz="914400" eaLnBrk="0" fontAlgn="base" hangingPunct="0">
              <a:spcBef>
                <a:spcPct val="0"/>
              </a:spcBef>
              <a:spcAft>
                <a:spcPct val="0"/>
              </a:spcAft>
            </a:pPr>
            <a:r>
              <a:rPr lang="en-US" b="1" dirty="0">
                <a:solidFill>
                  <a:srgbClr val="800000"/>
                </a:solidFill>
                <a:latin typeface="Palatino"/>
                <a:cs typeface="Palatino"/>
              </a:rPr>
              <a:t> </a:t>
            </a:r>
          </a:p>
          <a:p>
            <a:pPr defTabSz="914400" eaLnBrk="0" fontAlgn="base" hangingPunct="0">
              <a:spcBef>
                <a:spcPct val="0"/>
              </a:spcBef>
              <a:spcAft>
                <a:spcPct val="0"/>
              </a:spcAft>
            </a:pPr>
            <a:endParaRPr lang="en-US" sz="2400" dirty="0">
              <a:solidFill>
                <a:srgbClr val="000000"/>
              </a:solidFill>
              <a:latin typeface="Palatino"/>
              <a:cs typeface="Palatino"/>
            </a:endParaRPr>
          </a:p>
          <a:p>
            <a:pPr defTabSz="914400" eaLnBrk="0" fontAlgn="base" hangingPunct="0">
              <a:spcBef>
                <a:spcPct val="0"/>
              </a:spcBef>
              <a:spcAft>
                <a:spcPct val="0"/>
              </a:spcAft>
            </a:pPr>
            <a:endParaRPr lang="en-US" sz="2800" dirty="0">
              <a:solidFill>
                <a:srgbClr val="000000"/>
              </a:solidFill>
              <a:latin typeface="Palatino"/>
              <a:cs typeface="Palatino"/>
            </a:endParaRPr>
          </a:p>
          <a:p>
            <a:pPr defTabSz="914400" eaLnBrk="0" fontAlgn="base" hangingPunct="0">
              <a:spcBef>
                <a:spcPct val="0"/>
              </a:spcBef>
              <a:spcAft>
                <a:spcPct val="0"/>
              </a:spcAft>
            </a:pPr>
            <a:endParaRPr lang="en-US" sz="2400" dirty="0">
              <a:solidFill>
                <a:srgbClr val="000000"/>
              </a:solidFill>
              <a:latin typeface="Palatino"/>
              <a:cs typeface="Palatino"/>
            </a:endParaRPr>
          </a:p>
          <a:p>
            <a:pPr defTabSz="914400" eaLnBrk="0" fontAlgn="base" hangingPunct="0">
              <a:spcBef>
                <a:spcPct val="0"/>
              </a:spcBef>
              <a:spcAft>
                <a:spcPct val="0"/>
              </a:spcAft>
            </a:pPr>
            <a:endParaRPr lang="en-US" sz="2400" dirty="0">
              <a:solidFill>
                <a:srgbClr val="000000"/>
              </a:solidFill>
              <a:latin typeface="Palatino"/>
              <a:cs typeface="Palatino"/>
            </a:endParaRPr>
          </a:p>
        </p:txBody>
      </p:sp>
      <p:cxnSp>
        <p:nvCxnSpPr>
          <p:cNvPr id="44" name="Straight Arrow Connector 43"/>
          <p:cNvCxnSpPr/>
          <p:nvPr/>
        </p:nvCxnSpPr>
        <p:spPr bwMode="auto">
          <a:xfrm>
            <a:off x="5105400" y="3352800"/>
            <a:ext cx="0" cy="990600"/>
          </a:xfrm>
          <a:prstGeom prst="straightConnector1">
            <a:avLst/>
          </a:prstGeom>
          <a:solidFill>
            <a:schemeClr val="accent1"/>
          </a:solidFill>
          <a:ln w="63500" cap="flat" cmpd="sng" algn="ctr">
            <a:solidFill>
              <a:schemeClr val="accent6"/>
            </a:solidFill>
            <a:prstDash val="solid"/>
            <a:round/>
            <a:headEnd type="none" w="med" len="med"/>
            <a:tailEnd type="arrow" w="med" len="med"/>
          </a:ln>
          <a:effectLst/>
        </p:spPr>
      </p:cxnSp>
    </p:spTree>
    <p:extLst>
      <p:ext uri="{BB962C8B-B14F-4D97-AF65-F5344CB8AC3E}">
        <p14:creationId xmlns:p14="http://schemas.microsoft.com/office/powerpoint/2010/main" val="4829218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22583" t="36967" r="40571" b="14879"/>
          <a:stretch/>
        </p:blipFill>
        <p:spPr>
          <a:xfrm>
            <a:off x="685800" y="2514600"/>
            <a:ext cx="4298875" cy="3733800"/>
          </a:xfrm>
          <a:prstGeom prst="rect">
            <a:avLst/>
          </a:prstGeom>
        </p:spPr>
      </p:pic>
      <p:sp>
        <p:nvSpPr>
          <p:cNvPr id="89092" name="TextBox 6"/>
          <p:cNvSpPr txBox="1">
            <a:spLocks noChangeArrowheads="1"/>
          </p:cNvSpPr>
          <p:nvPr/>
        </p:nvSpPr>
        <p:spPr bwMode="auto">
          <a:xfrm>
            <a:off x="228600" y="1485900"/>
            <a:ext cx="8686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fontAlgn="base">
              <a:spcBef>
                <a:spcPct val="0"/>
              </a:spcBef>
              <a:spcAft>
                <a:spcPct val="0"/>
              </a:spcAft>
            </a:pPr>
            <a:r>
              <a:rPr lang="en-US" sz="2400" b="1" dirty="0">
                <a:solidFill>
                  <a:srgbClr val="000000"/>
                </a:solidFill>
                <a:latin typeface="Palatino"/>
                <a:cs typeface="Palatino"/>
              </a:rPr>
              <a:t>Future Global Temperature:  </a:t>
            </a:r>
            <a:r>
              <a:rPr lang="en-US" sz="2400" dirty="0">
                <a:solidFill>
                  <a:srgbClr val="000000"/>
                </a:solidFill>
                <a:latin typeface="Palatino"/>
                <a:cs typeface="Palatino"/>
              </a:rPr>
              <a:t>Global temperature will rise an additional 1°-1.5°C (~2°F) by 2050, 1°-4°C (1.5°-7°F) by 2100.</a:t>
            </a:r>
            <a:endParaRPr lang="en-US" sz="2400" b="1" dirty="0">
              <a:solidFill>
                <a:srgbClr val="000000"/>
              </a:solidFill>
              <a:latin typeface="Palatino"/>
              <a:cs typeface="Palatino"/>
            </a:endParaRPr>
          </a:p>
        </p:txBody>
      </p:sp>
      <p:sp>
        <p:nvSpPr>
          <p:cNvPr id="89093" name="Title 1"/>
          <p:cNvSpPr>
            <a:spLocks noGrp="1"/>
          </p:cNvSpPr>
          <p:nvPr>
            <p:ph type="title"/>
          </p:nvPr>
        </p:nvSpPr>
        <p:spPr/>
        <p:txBody>
          <a:bodyPr/>
          <a:lstStyle/>
          <a:p>
            <a:pPr eaLnBrk="1" hangingPunct="1"/>
            <a:r>
              <a:rPr lang="en-US" sz="3600" b="1" u="sng">
                <a:latin typeface="Palatino"/>
                <a:ea typeface="MS PGothic" charset="0"/>
                <a:cs typeface="Palatino"/>
              </a:rPr>
              <a:t>Global Climate Change</a:t>
            </a:r>
            <a:endParaRPr lang="en-US" b="1">
              <a:latin typeface="Palatino"/>
              <a:ea typeface="MS PGothic" charset="0"/>
              <a:cs typeface="Palatino"/>
            </a:endParaRPr>
          </a:p>
        </p:txBody>
      </p:sp>
      <p:cxnSp>
        <p:nvCxnSpPr>
          <p:cNvPr id="5" name="Straight Connector 4"/>
          <p:cNvCxnSpPr/>
          <p:nvPr/>
        </p:nvCxnSpPr>
        <p:spPr bwMode="auto">
          <a:xfrm flipV="1">
            <a:off x="696843"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685800" y="2514600"/>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4953000" y="2514600"/>
            <a:ext cx="0" cy="350520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683591" y="5980043"/>
            <a:ext cx="4267200" cy="0"/>
          </a:xfrm>
          <a:prstGeom prst="line">
            <a:avLst/>
          </a:prstGeom>
          <a:solidFill>
            <a:schemeClr val="accent1"/>
          </a:solidFill>
          <a:ln w="2857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1" name="Picture 20" descr="global_temp_projection_to2030.tiff"/>
          <p:cNvPicPr>
            <a:picLocks noChangeAspect="1"/>
          </p:cNvPicPr>
          <p:nvPr/>
        </p:nvPicPr>
        <p:blipFill rotWithShape="1">
          <a:blip r:embed="rId3">
            <a:extLst>
              <a:ext uri="{28A0092B-C50C-407E-A947-70E740481C1C}">
                <a14:useLocalDpi xmlns:a14="http://schemas.microsoft.com/office/drawing/2010/main" val="0"/>
              </a:ext>
            </a:extLst>
          </a:blip>
          <a:srcRect l="10940" t="36255" r="86226" b="15591"/>
          <a:stretch/>
        </p:blipFill>
        <p:spPr>
          <a:xfrm>
            <a:off x="388657" y="2464716"/>
            <a:ext cx="330614" cy="3733800"/>
          </a:xfrm>
          <a:prstGeom prst="rect">
            <a:avLst/>
          </a:prstGeom>
        </p:spPr>
      </p:pic>
      <p:sp>
        <p:nvSpPr>
          <p:cNvPr id="11" name="TextBox 10"/>
          <p:cNvSpPr txBox="1"/>
          <p:nvPr/>
        </p:nvSpPr>
        <p:spPr>
          <a:xfrm>
            <a:off x="3048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1900</a:t>
            </a:r>
            <a:endParaRPr lang="en-US" sz="1200" b="1" dirty="0">
              <a:solidFill>
                <a:srgbClr val="000000"/>
              </a:solidFill>
              <a:latin typeface="Arial"/>
              <a:ea typeface="ＭＳ Ｐゴシック" charset="0"/>
              <a:cs typeface="Arial"/>
            </a:endParaRPr>
          </a:p>
        </p:txBody>
      </p:sp>
      <p:sp>
        <p:nvSpPr>
          <p:cNvPr id="24" name="TextBox 23"/>
          <p:cNvSpPr txBox="1"/>
          <p:nvPr/>
        </p:nvSpPr>
        <p:spPr>
          <a:xfrm>
            <a:off x="24384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2000</a:t>
            </a:r>
            <a:endParaRPr lang="en-US" sz="1200" b="1" dirty="0">
              <a:solidFill>
                <a:srgbClr val="000000"/>
              </a:solidFill>
              <a:latin typeface="Arial"/>
              <a:ea typeface="ＭＳ Ｐゴシック" charset="0"/>
              <a:cs typeface="Arial"/>
            </a:endParaRPr>
          </a:p>
        </p:txBody>
      </p:sp>
      <p:sp>
        <p:nvSpPr>
          <p:cNvPr id="25" name="TextBox 24"/>
          <p:cNvSpPr txBox="1"/>
          <p:nvPr/>
        </p:nvSpPr>
        <p:spPr>
          <a:xfrm>
            <a:off x="4572000" y="6096000"/>
            <a:ext cx="755235" cy="400110"/>
          </a:xfrm>
          <a:prstGeom prst="rect">
            <a:avLst/>
          </a:prstGeom>
          <a:noFill/>
        </p:spPr>
        <p:txBody>
          <a:bodyPr wrap="none" rtlCol="0">
            <a:spAutoFit/>
          </a:bodyPr>
          <a:lstStyle/>
          <a:p>
            <a:pP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2100</a:t>
            </a:r>
            <a:endParaRPr lang="en-US" sz="1200" b="1" dirty="0">
              <a:solidFill>
                <a:srgbClr val="000000"/>
              </a:solidFill>
              <a:latin typeface="Arial"/>
              <a:ea typeface="ＭＳ Ｐゴシック" charset="0"/>
              <a:cs typeface="Arial"/>
            </a:endParaRPr>
          </a:p>
        </p:txBody>
      </p:sp>
      <p:sp>
        <p:nvSpPr>
          <p:cNvPr id="26" name="TextBox 25"/>
          <p:cNvSpPr txBox="1"/>
          <p:nvPr/>
        </p:nvSpPr>
        <p:spPr>
          <a:xfrm>
            <a:off x="142768" y="5758071"/>
            <a:ext cx="41271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7" name="TextBox 26"/>
          <p:cNvSpPr txBox="1"/>
          <p:nvPr/>
        </p:nvSpPr>
        <p:spPr>
          <a:xfrm>
            <a:off x="217135" y="4898886"/>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0</a:t>
            </a:r>
            <a:endParaRPr lang="en-US" sz="1200" b="1" dirty="0">
              <a:solidFill>
                <a:srgbClr val="000000"/>
              </a:solidFill>
              <a:latin typeface="Arial"/>
              <a:ea typeface="ＭＳ Ｐゴシック" charset="0"/>
              <a:cs typeface="Arial"/>
            </a:endParaRPr>
          </a:p>
        </p:txBody>
      </p:sp>
      <p:sp>
        <p:nvSpPr>
          <p:cNvPr id="28" name="TextBox 27"/>
          <p:cNvSpPr txBox="1"/>
          <p:nvPr/>
        </p:nvSpPr>
        <p:spPr>
          <a:xfrm>
            <a:off x="228600" y="40386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2</a:t>
            </a:r>
            <a:endParaRPr lang="en-US" sz="1200" b="1" dirty="0">
              <a:solidFill>
                <a:srgbClr val="000000"/>
              </a:solidFill>
              <a:latin typeface="Arial"/>
              <a:ea typeface="ＭＳ Ｐゴシック" charset="0"/>
              <a:cs typeface="Arial"/>
            </a:endParaRPr>
          </a:p>
        </p:txBody>
      </p:sp>
      <p:sp>
        <p:nvSpPr>
          <p:cNvPr id="29" name="TextBox 28"/>
          <p:cNvSpPr txBox="1"/>
          <p:nvPr/>
        </p:nvSpPr>
        <p:spPr>
          <a:xfrm>
            <a:off x="228600" y="3200400"/>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4</a:t>
            </a:r>
            <a:endParaRPr lang="en-US" sz="1200" b="1" dirty="0">
              <a:solidFill>
                <a:srgbClr val="000000"/>
              </a:solidFill>
              <a:latin typeface="Arial"/>
              <a:ea typeface="ＭＳ Ｐゴシック" charset="0"/>
              <a:cs typeface="Arial"/>
            </a:endParaRPr>
          </a:p>
        </p:txBody>
      </p:sp>
      <p:sp>
        <p:nvSpPr>
          <p:cNvPr id="30" name="TextBox 29"/>
          <p:cNvSpPr txBox="1"/>
          <p:nvPr/>
        </p:nvSpPr>
        <p:spPr>
          <a:xfrm>
            <a:off x="228600" y="2340114"/>
            <a:ext cx="327308" cy="400110"/>
          </a:xfrm>
          <a:prstGeom prst="rect">
            <a:avLst/>
          </a:prstGeom>
          <a:noFill/>
        </p:spPr>
        <p:txBody>
          <a:bodyPr wrap="none" rtlCol="0">
            <a:spAutoFit/>
          </a:bodyPr>
          <a:lstStyle/>
          <a:p>
            <a:pPr algn="r" defTabSz="914400" eaLnBrk="0" fontAlgn="base" hangingPunct="0">
              <a:spcBef>
                <a:spcPct val="0"/>
              </a:spcBef>
              <a:spcAft>
                <a:spcPct val="0"/>
              </a:spcAft>
            </a:pPr>
            <a:r>
              <a:rPr lang="en-US" sz="2000" b="1" dirty="0">
                <a:solidFill>
                  <a:srgbClr val="000000"/>
                </a:solidFill>
                <a:latin typeface="Arial"/>
                <a:ea typeface="ＭＳ Ｐゴシック" charset="0"/>
                <a:cs typeface="Arial"/>
              </a:rPr>
              <a:t>6</a:t>
            </a:r>
            <a:endParaRPr lang="en-US" sz="1200" b="1" dirty="0">
              <a:solidFill>
                <a:srgbClr val="000000"/>
              </a:solidFill>
              <a:latin typeface="Arial"/>
              <a:ea typeface="ＭＳ Ｐゴシック" charset="0"/>
              <a:cs typeface="Arial"/>
            </a:endParaRPr>
          </a:p>
        </p:txBody>
      </p:sp>
      <p:sp>
        <p:nvSpPr>
          <p:cNvPr id="31" name="TextBox 30"/>
          <p:cNvSpPr txBox="1"/>
          <p:nvPr/>
        </p:nvSpPr>
        <p:spPr>
          <a:xfrm>
            <a:off x="762000" y="2590800"/>
            <a:ext cx="1920718" cy="461665"/>
          </a:xfrm>
          <a:prstGeom prst="rect">
            <a:avLst/>
          </a:prstGeom>
          <a:noFill/>
        </p:spPr>
        <p:txBody>
          <a:bodyPr wrap="none" rtlCol="0">
            <a:spAutoFit/>
          </a:bodyPr>
          <a:lstStyle/>
          <a:p>
            <a:pPr defTabSz="914400" eaLnBrk="0" fontAlgn="base" hangingPunct="0">
              <a:spcBef>
                <a:spcPct val="0"/>
              </a:spcBef>
              <a:spcAft>
                <a:spcPct val="0"/>
              </a:spcAft>
            </a:pPr>
            <a:r>
              <a:rPr lang="en-US" sz="2400" b="1" dirty="0">
                <a:solidFill>
                  <a:srgbClr val="000000"/>
                </a:solidFill>
                <a:latin typeface="Arial"/>
                <a:ea typeface="ＭＳ Ｐゴシック" charset="0"/>
                <a:cs typeface="Arial"/>
              </a:rPr>
              <a:t>°C Warming</a:t>
            </a:r>
          </a:p>
        </p:txBody>
      </p:sp>
      <p:cxnSp>
        <p:nvCxnSpPr>
          <p:cNvPr id="41" name="Straight Connector 40"/>
          <p:cNvCxnSpPr/>
          <p:nvPr/>
        </p:nvCxnSpPr>
        <p:spPr bwMode="auto">
          <a:xfrm flipV="1">
            <a:off x="3886200" y="2514600"/>
            <a:ext cx="0" cy="350520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683591" y="4598495"/>
            <a:ext cx="4267200" cy="0"/>
          </a:xfrm>
          <a:prstGeom prst="line">
            <a:avLst/>
          </a:prstGeom>
          <a:solidFill>
            <a:schemeClr val="accent1"/>
          </a:solidFill>
          <a:ln w="28575" cap="flat" cmpd="sng" algn="ctr">
            <a:solidFill>
              <a:srgbClr val="000000"/>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3" name="TextBox 4"/>
          <p:cNvSpPr txBox="1">
            <a:spLocks noChangeArrowheads="1"/>
          </p:cNvSpPr>
          <p:nvPr/>
        </p:nvSpPr>
        <p:spPr bwMode="auto">
          <a:xfrm>
            <a:off x="5334000" y="2438400"/>
            <a:ext cx="36068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eaLnBrk="0" fontAlgn="base" hangingPunct="0">
              <a:spcBef>
                <a:spcPct val="0"/>
              </a:spcBef>
              <a:spcAft>
                <a:spcPct val="0"/>
              </a:spcAft>
            </a:pPr>
            <a:r>
              <a:rPr lang="en-US" sz="2800" b="1" dirty="0">
                <a:solidFill>
                  <a:srgbClr val="2D2DB9"/>
                </a:solidFill>
                <a:latin typeface="Palatino"/>
                <a:cs typeface="Palatino"/>
              </a:rPr>
              <a:t>Mitigation:  </a:t>
            </a:r>
          </a:p>
          <a:p>
            <a:pPr defTabSz="914400" eaLnBrk="0" fontAlgn="base" hangingPunct="0">
              <a:spcBef>
                <a:spcPct val="0"/>
              </a:spcBef>
              <a:spcAft>
                <a:spcPct val="0"/>
              </a:spcAft>
            </a:pPr>
            <a:r>
              <a:rPr lang="en-US" sz="2400" dirty="0">
                <a:solidFill>
                  <a:srgbClr val="000000"/>
                </a:solidFill>
                <a:latin typeface="Palatino"/>
                <a:cs typeface="Palatino"/>
              </a:rPr>
              <a:t>Steps to avoid </a:t>
            </a:r>
            <a:r>
              <a:rPr lang="en-US" sz="2400" i="1" dirty="0">
                <a:solidFill>
                  <a:srgbClr val="000000"/>
                </a:solidFill>
                <a:latin typeface="Palatino"/>
                <a:cs typeface="Palatino"/>
              </a:rPr>
              <a:t>dangerous</a:t>
            </a:r>
            <a:r>
              <a:rPr lang="en-US" sz="2400" dirty="0">
                <a:solidFill>
                  <a:srgbClr val="000000"/>
                </a:solidFill>
                <a:latin typeface="Palatino"/>
                <a:cs typeface="Palatino"/>
              </a:rPr>
              <a:t> levels of climate change</a:t>
            </a:r>
          </a:p>
          <a:p>
            <a:pPr defTabSz="914400" eaLnBrk="0" fontAlgn="base" hangingPunct="0">
              <a:spcBef>
                <a:spcPct val="0"/>
              </a:spcBef>
              <a:spcAft>
                <a:spcPct val="0"/>
              </a:spcAft>
            </a:pPr>
            <a:r>
              <a:rPr lang="en-US" b="1" dirty="0">
                <a:solidFill>
                  <a:srgbClr val="800000"/>
                </a:solidFill>
                <a:latin typeface="Palatino"/>
                <a:cs typeface="Palatino"/>
              </a:rPr>
              <a:t> </a:t>
            </a:r>
          </a:p>
          <a:p>
            <a:pPr defTabSz="914400" eaLnBrk="0" fontAlgn="base" hangingPunct="0">
              <a:spcBef>
                <a:spcPct val="0"/>
              </a:spcBef>
              <a:spcAft>
                <a:spcPct val="0"/>
              </a:spcAft>
            </a:pPr>
            <a:endParaRPr lang="en-US" b="1" dirty="0">
              <a:solidFill>
                <a:srgbClr val="800000"/>
              </a:solidFill>
              <a:latin typeface="Palatino"/>
              <a:cs typeface="Palatino"/>
            </a:endParaRPr>
          </a:p>
          <a:p>
            <a:pPr defTabSz="914400" eaLnBrk="0" fontAlgn="base" hangingPunct="0">
              <a:spcBef>
                <a:spcPct val="0"/>
              </a:spcBef>
              <a:spcAft>
                <a:spcPct val="0"/>
              </a:spcAft>
            </a:pPr>
            <a:endParaRPr lang="en-US" b="1" dirty="0">
              <a:solidFill>
                <a:srgbClr val="800000"/>
              </a:solidFill>
              <a:latin typeface="Palatino"/>
              <a:cs typeface="Palatino"/>
            </a:endParaRPr>
          </a:p>
          <a:p>
            <a:pPr defTabSz="914400" eaLnBrk="0" fontAlgn="base" hangingPunct="0">
              <a:spcBef>
                <a:spcPct val="0"/>
              </a:spcBef>
              <a:spcAft>
                <a:spcPct val="0"/>
              </a:spcAft>
            </a:pPr>
            <a:r>
              <a:rPr lang="en-US" sz="2800" b="1" dirty="0">
                <a:solidFill>
                  <a:srgbClr val="800000"/>
                </a:solidFill>
                <a:latin typeface="Palatino"/>
                <a:cs typeface="Palatino"/>
              </a:rPr>
              <a:t>Adaptation:</a:t>
            </a:r>
          </a:p>
          <a:p>
            <a:pPr defTabSz="914400" eaLnBrk="0" fontAlgn="base" hangingPunct="0">
              <a:spcBef>
                <a:spcPct val="0"/>
              </a:spcBef>
              <a:spcAft>
                <a:spcPct val="0"/>
              </a:spcAft>
            </a:pPr>
            <a:r>
              <a:rPr lang="en-US" sz="2400" dirty="0">
                <a:solidFill>
                  <a:srgbClr val="000000"/>
                </a:solidFill>
                <a:latin typeface="Palatino"/>
                <a:cs typeface="Palatino"/>
              </a:rPr>
              <a:t>Some climate change is inevitable; Adaptation needed to minimize impacts </a:t>
            </a:r>
          </a:p>
          <a:p>
            <a:pPr defTabSz="914400" eaLnBrk="0" fontAlgn="base" hangingPunct="0">
              <a:spcBef>
                <a:spcPct val="0"/>
              </a:spcBef>
              <a:spcAft>
                <a:spcPct val="0"/>
              </a:spcAft>
            </a:pPr>
            <a:endParaRPr lang="en-US" sz="2800" dirty="0">
              <a:solidFill>
                <a:srgbClr val="000000"/>
              </a:solidFill>
              <a:latin typeface="Palatino"/>
              <a:cs typeface="Palatino"/>
            </a:endParaRPr>
          </a:p>
          <a:p>
            <a:pPr defTabSz="914400" eaLnBrk="0" fontAlgn="base" hangingPunct="0">
              <a:spcBef>
                <a:spcPct val="0"/>
              </a:spcBef>
              <a:spcAft>
                <a:spcPct val="0"/>
              </a:spcAft>
            </a:pPr>
            <a:endParaRPr lang="en-US" sz="2400" dirty="0">
              <a:solidFill>
                <a:srgbClr val="000000"/>
              </a:solidFill>
              <a:latin typeface="Palatino"/>
              <a:cs typeface="Palatino"/>
            </a:endParaRPr>
          </a:p>
          <a:p>
            <a:pPr defTabSz="914400" eaLnBrk="0" fontAlgn="base" hangingPunct="0">
              <a:spcBef>
                <a:spcPct val="0"/>
              </a:spcBef>
              <a:spcAft>
                <a:spcPct val="0"/>
              </a:spcAft>
            </a:pPr>
            <a:endParaRPr lang="en-US" sz="2400" dirty="0">
              <a:solidFill>
                <a:srgbClr val="000000"/>
              </a:solidFill>
              <a:latin typeface="Palatino"/>
              <a:cs typeface="Palatino"/>
            </a:endParaRPr>
          </a:p>
        </p:txBody>
      </p:sp>
      <p:cxnSp>
        <p:nvCxnSpPr>
          <p:cNvPr id="44" name="Straight Arrow Connector 43"/>
          <p:cNvCxnSpPr/>
          <p:nvPr/>
        </p:nvCxnSpPr>
        <p:spPr bwMode="auto">
          <a:xfrm>
            <a:off x="5105400" y="3352800"/>
            <a:ext cx="0" cy="990600"/>
          </a:xfrm>
          <a:prstGeom prst="straightConnector1">
            <a:avLst/>
          </a:prstGeom>
          <a:solidFill>
            <a:schemeClr val="accent1"/>
          </a:solidFill>
          <a:ln w="63500" cap="flat" cmpd="sng" algn="ctr">
            <a:solidFill>
              <a:schemeClr val="accent6"/>
            </a:solidFill>
            <a:prstDash val="solid"/>
            <a:round/>
            <a:headEnd type="none" w="med" len="med"/>
            <a:tailEnd type="arrow" w="med" len="med"/>
          </a:ln>
          <a:effectLst/>
        </p:spPr>
      </p:cxnSp>
      <p:cxnSp>
        <p:nvCxnSpPr>
          <p:cNvPr id="45" name="Straight Arrow Connector 8"/>
          <p:cNvCxnSpPr>
            <a:cxnSpLocks noChangeShapeType="1"/>
          </p:cNvCxnSpPr>
          <p:nvPr/>
        </p:nvCxnSpPr>
        <p:spPr bwMode="auto">
          <a:xfrm flipV="1">
            <a:off x="5105400" y="4343400"/>
            <a:ext cx="0" cy="838200"/>
          </a:xfrm>
          <a:prstGeom prst="straightConnector1">
            <a:avLst/>
          </a:prstGeom>
          <a:noFill/>
          <a:ln w="63500">
            <a:solidFill>
              <a:srgbClr val="80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6542342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621422" y="6292973"/>
            <a:ext cx="3522580" cy="5539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pPr>
            <a:r>
              <a:rPr lang="en-US" sz="1500" dirty="0"/>
              <a:t>WICCI 2011; National Climate Assessment; IPCC 2008; NRC 2010; NWF 2013</a:t>
            </a:r>
          </a:p>
        </p:txBody>
      </p:sp>
      <p:sp>
        <p:nvSpPr>
          <p:cNvPr id="3" name="TextBox 2"/>
          <p:cNvSpPr txBox="1"/>
          <p:nvPr/>
        </p:nvSpPr>
        <p:spPr>
          <a:xfrm>
            <a:off x="140368" y="26737"/>
            <a:ext cx="8889333" cy="1107996"/>
          </a:xfrm>
          <a:prstGeom prst="rect">
            <a:avLst/>
          </a:prstGeom>
          <a:noFill/>
        </p:spPr>
        <p:txBody>
          <a:bodyPr wrap="square" rtlCol="0">
            <a:spAutoFit/>
          </a:bodyPr>
          <a:lstStyle/>
          <a:p>
            <a:pPr algn="just"/>
            <a:r>
              <a:rPr lang="en-US" sz="2200" dirty="0"/>
              <a:t>“Adaptation to climate change is the adjustment in natural or human systems in response to actual or expected climatic stimuli or their effects, which moderates harm or exploits beneficial opportunities.” – IPCC 2008</a:t>
            </a:r>
          </a:p>
        </p:txBody>
      </p:sp>
      <p:pic>
        <p:nvPicPr>
          <p:cNvPr id="4" name="Picture 3" descr="plan_adapt.png"/>
          <p:cNvPicPr>
            <a:picLocks noChangeAspect="1"/>
          </p:cNvPicPr>
          <p:nvPr/>
        </p:nvPicPr>
        <p:blipFill rotWithShape="1">
          <a:blip r:embed="rId2">
            <a:extLst>
              <a:ext uri="{28A0092B-C50C-407E-A947-70E740481C1C}">
                <a14:useLocalDpi xmlns:a14="http://schemas.microsoft.com/office/drawing/2010/main" val="0"/>
              </a:ext>
            </a:extLst>
          </a:blip>
          <a:srcRect l="8384" t="4076" r="6593" b="13574"/>
          <a:stretch/>
        </p:blipFill>
        <p:spPr>
          <a:xfrm>
            <a:off x="274051" y="1363577"/>
            <a:ext cx="3863475" cy="4347370"/>
          </a:xfrm>
          <a:prstGeom prst="rect">
            <a:avLst/>
          </a:prstGeom>
          <a:ln>
            <a:solidFill>
              <a:srgbClr val="000000"/>
            </a:solidFill>
          </a:ln>
        </p:spPr>
      </p:pic>
      <p:pic>
        <p:nvPicPr>
          <p:cNvPr id="5" name="Picture 4" descr="conservation_planning.png"/>
          <p:cNvPicPr>
            <a:picLocks noChangeAspect="1"/>
          </p:cNvPicPr>
          <p:nvPr/>
        </p:nvPicPr>
        <p:blipFill rotWithShape="1">
          <a:blip r:embed="rId3">
            <a:extLst>
              <a:ext uri="{28A0092B-C50C-407E-A947-70E740481C1C}">
                <a14:useLocalDpi xmlns:a14="http://schemas.microsoft.com/office/drawing/2010/main" val="0"/>
              </a:ext>
            </a:extLst>
          </a:blip>
          <a:srcRect l="1849" t="1906" r="2669" b="12289"/>
          <a:stretch/>
        </p:blipFill>
        <p:spPr>
          <a:xfrm>
            <a:off x="4388185" y="1363577"/>
            <a:ext cx="4347368" cy="4347370"/>
          </a:xfrm>
          <a:prstGeom prst="rect">
            <a:avLst/>
          </a:prstGeom>
          <a:ln>
            <a:solidFill>
              <a:srgbClr val="000000"/>
            </a:solidFill>
          </a:ln>
        </p:spPr>
      </p:pic>
    </p:spTree>
    <p:extLst>
      <p:ext uri="{BB962C8B-B14F-4D97-AF65-F5344CB8AC3E}">
        <p14:creationId xmlns:p14="http://schemas.microsoft.com/office/powerpoint/2010/main" val="1877304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85800" y="25146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Climate Feedbacks</a:t>
            </a:r>
            <a:endParaRPr lang="en-US" dirty="0"/>
          </a:p>
        </p:txBody>
      </p:sp>
      <p:sp>
        <p:nvSpPr>
          <p:cNvPr id="5" name="TextBox 4"/>
          <p:cNvSpPr txBox="1"/>
          <p:nvPr/>
        </p:nvSpPr>
        <p:spPr>
          <a:xfrm>
            <a:off x="1143000" y="4038601"/>
            <a:ext cx="6743125" cy="1938992"/>
          </a:xfrm>
          <a:prstGeom prst="rect">
            <a:avLst/>
          </a:prstGeom>
          <a:noFill/>
        </p:spPr>
        <p:txBody>
          <a:bodyPr wrap="square" rtlCol="0">
            <a:spAutoFit/>
          </a:bodyPr>
          <a:lstStyle/>
          <a:p>
            <a:pPr algn="just"/>
            <a:r>
              <a:rPr lang="en-US" dirty="0"/>
              <a:t>“</a:t>
            </a:r>
            <a:r>
              <a:rPr lang="en-US" i="1" dirty="0"/>
              <a:t>Differences in feedbacks contribute almost three times more to the range in equilibrium climate sensitivity estimates than differences in the models’ radiative </a:t>
            </a:r>
            <a:r>
              <a:rPr lang="en-US" i="1" dirty="0" err="1"/>
              <a:t>forcings</a:t>
            </a:r>
            <a:r>
              <a:rPr lang="en-US" dirty="0"/>
              <a:t>”</a:t>
            </a:r>
          </a:p>
          <a:p>
            <a:pPr algn="r"/>
            <a:r>
              <a:rPr lang="en-US" dirty="0"/>
              <a:t>- IPCC AR4</a:t>
            </a:r>
          </a:p>
        </p:txBody>
      </p:sp>
    </p:spTree>
    <p:extLst>
      <p:ext uri="{BB962C8B-B14F-4D97-AF65-F5344CB8AC3E}">
        <p14:creationId xmlns:p14="http://schemas.microsoft.com/office/powerpoint/2010/main" val="96328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2743200"/>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Forcings vs. Feedbacks?</a:t>
            </a:r>
            <a:endParaRPr lang="en-US" dirty="0"/>
          </a:p>
        </p:txBody>
      </p:sp>
    </p:spTree>
    <p:extLst>
      <p:ext uri="{BB962C8B-B14F-4D97-AF65-F5344CB8AC3E}">
        <p14:creationId xmlns:p14="http://schemas.microsoft.com/office/powerpoint/2010/main" val="691291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03238"/>
            <a:ext cx="7313613" cy="868362"/>
          </a:xfrm>
          <a:prstGeom prst="rect">
            <a:avLst/>
          </a:prstGeom>
        </p:spPr>
        <p:txBody>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What is a forcing?</a:t>
            </a:r>
          </a:p>
        </p:txBody>
      </p:sp>
      <p:sp>
        <p:nvSpPr>
          <p:cNvPr id="3" name="Rectangle 3"/>
          <p:cNvSpPr txBox="1">
            <a:spLocks noChangeArrowheads="1"/>
          </p:cNvSpPr>
          <p:nvPr/>
        </p:nvSpPr>
        <p:spPr>
          <a:xfrm>
            <a:off x="914400" y="1981200"/>
            <a:ext cx="7620000" cy="3810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Garamond"/>
                <a:ea typeface="+mn-ea"/>
                <a:cs typeface="Garamond"/>
              </a:defRPr>
            </a:lvl1pPr>
            <a:lvl2pPr marL="742950" indent="-285750" algn="l" defTabSz="457200" rtl="0" eaLnBrk="1" latinLnBrk="0" hangingPunct="1">
              <a:spcBef>
                <a:spcPct val="20000"/>
              </a:spcBef>
              <a:buFont typeface="Arial"/>
              <a:buChar char="–"/>
              <a:defRPr sz="2800" kern="1200">
                <a:solidFill>
                  <a:schemeClr val="tx1"/>
                </a:solidFill>
                <a:latin typeface="Garamond"/>
                <a:ea typeface="+mn-ea"/>
                <a:cs typeface="Garamond"/>
              </a:defRPr>
            </a:lvl2pPr>
            <a:lvl3pPr marL="1143000" indent="-228600" algn="l" defTabSz="457200" rtl="0" eaLnBrk="1" latinLnBrk="0" hangingPunct="1">
              <a:spcBef>
                <a:spcPct val="20000"/>
              </a:spcBef>
              <a:buFont typeface="Arial"/>
              <a:buChar char="•"/>
              <a:defRPr sz="2400" kern="1200">
                <a:solidFill>
                  <a:schemeClr val="tx1"/>
                </a:solidFill>
                <a:latin typeface="Garamond"/>
                <a:ea typeface="+mn-ea"/>
                <a:cs typeface="Garamond"/>
              </a:defRPr>
            </a:lvl3pPr>
            <a:lvl4pPr marL="16002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4pPr>
            <a:lvl5pPr marL="20574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800" dirty="0"/>
              <a:t>A forcing drives a change in the climate state</a:t>
            </a:r>
          </a:p>
          <a:p>
            <a:pPr>
              <a:lnSpc>
                <a:spcPct val="90000"/>
              </a:lnSpc>
            </a:pPr>
            <a:endParaRPr lang="en-US" sz="2800" dirty="0"/>
          </a:p>
          <a:p>
            <a:pPr>
              <a:lnSpc>
                <a:spcPct val="90000"/>
              </a:lnSpc>
            </a:pPr>
            <a:r>
              <a:rPr lang="en-US" sz="2800" dirty="0"/>
              <a:t>A forcing is EXTERNAL to the system of interest</a:t>
            </a:r>
          </a:p>
          <a:p>
            <a:pPr>
              <a:lnSpc>
                <a:spcPct val="90000"/>
              </a:lnSpc>
            </a:pPr>
            <a:endParaRPr lang="en-US" sz="2800" dirty="0"/>
          </a:p>
          <a:p>
            <a:pPr lvl="1">
              <a:lnSpc>
                <a:spcPct val="90000"/>
              </a:lnSpc>
              <a:buFontTx/>
              <a:buNone/>
            </a:pPr>
            <a:endParaRPr lang="en-US" sz="2400" dirty="0"/>
          </a:p>
          <a:p>
            <a:pPr lvl="1">
              <a:lnSpc>
                <a:spcPct val="90000"/>
              </a:lnSpc>
            </a:pPr>
            <a:endParaRPr lang="en-US" sz="2400" dirty="0"/>
          </a:p>
        </p:txBody>
      </p:sp>
    </p:spTree>
    <p:extLst>
      <p:ext uri="{BB962C8B-B14F-4D97-AF65-F5344CB8AC3E}">
        <p14:creationId xmlns:p14="http://schemas.microsoft.com/office/powerpoint/2010/main" val="102164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3048000"/>
            <a:ext cx="5486400" cy="2209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914400" y="304800"/>
            <a:ext cx="7313613" cy="868362"/>
          </a:xfrm>
          <a:prstGeom prst="rect">
            <a:avLst/>
          </a:prstGeom>
        </p:spPr>
        <p:txBody>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Forcings</a:t>
            </a:r>
            <a:endParaRPr lang="en-US" dirty="0"/>
          </a:p>
        </p:txBody>
      </p:sp>
      <p:sp>
        <p:nvSpPr>
          <p:cNvPr id="4" name="Rectangle 3"/>
          <p:cNvSpPr txBox="1">
            <a:spLocks noChangeArrowheads="1"/>
          </p:cNvSpPr>
          <p:nvPr/>
        </p:nvSpPr>
        <p:spPr>
          <a:xfrm>
            <a:off x="457200" y="1371600"/>
            <a:ext cx="8229600" cy="518160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Garamond"/>
                <a:ea typeface="+mn-ea"/>
                <a:cs typeface="Garamond"/>
              </a:defRPr>
            </a:lvl1pPr>
            <a:lvl2pPr marL="742950" indent="-285750" algn="l" defTabSz="457200" rtl="0" eaLnBrk="1" latinLnBrk="0" hangingPunct="1">
              <a:spcBef>
                <a:spcPct val="20000"/>
              </a:spcBef>
              <a:buFont typeface="Arial"/>
              <a:buChar char="–"/>
              <a:defRPr sz="2800" kern="1200">
                <a:solidFill>
                  <a:schemeClr val="tx1"/>
                </a:solidFill>
                <a:latin typeface="Garamond"/>
                <a:ea typeface="+mn-ea"/>
                <a:cs typeface="Garamond"/>
              </a:defRPr>
            </a:lvl2pPr>
            <a:lvl3pPr marL="1143000" indent="-228600" algn="l" defTabSz="457200" rtl="0" eaLnBrk="1" latinLnBrk="0" hangingPunct="1">
              <a:spcBef>
                <a:spcPct val="20000"/>
              </a:spcBef>
              <a:buFont typeface="Arial"/>
              <a:buChar char="•"/>
              <a:defRPr sz="2400" kern="1200">
                <a:solidFill>
                  <a:schemeClr val="tx1"/>
                </a:solidFill>
                <a:latin typeface="Garamond"/>
                <a:ea typeface="+mn-ea"/>
                <a:cs typeface="Garamond"/>
              </a:defRPr>
            </a:lvl3pPr>
            <a:lvl4pPr marL="16002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4pPr>
            <a:lvl5pPr marL="20574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a:t>Examples for Earth System</a:t>
            </a:r>
          </a:p>
          <a:p>
            <a:pPr lvl="1" algn="just"/>
            <a:r>
              <a:rPr lang="en-US" sz="2400"/>
              <a:t>Change in the solar constant </a:t>
            </a:r>
          </a:p>
          <a:p>
            <a:pPr lvl="1" algn="just"/>
            <a:r>
              <a:rPr lang="en-US" sz="2400"/>
              <a:t>Change in Earth’s orbit around the Sun</a:t>
            </a:r>
          </a:p>
          <a:p>
            <a:pPr lvl="1" algn="just"/>
            <a:endParaRPr lang="en-US" sz="2400"/>
          </a:p>
          <a:p>
            <a:pPr lvl="1" algn="just"/>
            <a:endParaRPr lang="en-US" sz="2400"/>
          </a:p>
          <a:p>
            <a:pPr lvl="1" algn="just"/>
            <a:endParaRPr lang="en-US" sz="2400"/>
          </a:p>
          <a:p>
            <a:pPr lvl="1" algn="just"/>
            <a:endParaRPr lang="en-US" sz="2400"/>
          </a:p>
          <a:p>
            <a:pPr lvl="1" algn="just"/>
            <a:endParaRPr lang="en-US" sz="2400"/>
          </a:p>
          <a:p>
            <a:pPr lvl="1" algn="just"/>
            <a:endParaRPr lang="en-US" sz="2400"/>
          </a:p>
          <a:p>
            <a:pPr algn="just"/>
            <a:r>
              <a:rPr lang="en-US"/>
              <a:t>What are some examples in the climate (considering atmosphere/ocean as an isolated system)?</a:t>
            </a:r>
            <a:endParaRPr lang="en-US" dirty="0"/>
          </a:p>
        </p:txBody>
      </p:sp>
      <p:grpSp>
        <p:nvGrpSpPr>
          <p:cNvPr id="5" name="Group 4"/>
          <p:cNvGrpSpPr/>
          <p:nvPr/>
        </p:nvGrpSpPr>
        <p:grpSpPr>
          <a:xfrm>
            <a:off x="1981200" y="3124200"/>
            <a:ext cx="5226050" cy="2097088"/>
            <a:chOff x="457200" y="1828800"/>
            <a:chExt cx="7893050" cy="3392488"/>
          </a:xfrm>
        </p:grpSpPr>
        <p:pic>
          <p:nvPicPr>
            <p:cNvPr id="6" name="Picture 8" descr="earth-image.jpg"/>
            <p:cNvPicPr>
              <a:picLocks noChangeAspect="1"/>
            </p:cNvPicPr>
            <p:nvPr/>
          </p:nvPicPr>
          <p:blipFill>
            <a:blip r:embed="rId3"/>
            <a:srcRect/>
            <a:stretch>
              <a:fillRect/>
            </a:stretch>
          </p:blipFill>
          <p:spPr bwMode="auto">
            <a:xfrm>
              <a:off x="6057900" y="2667000"/>
              <a:ext cx="1600200" cy="1600200"/>
            </a:xfrm>
            <a:prstGeom prst="rect">
              <a:avLst/>
            </a:prstGeom>
            <a:noFill/>
            <a:ln w="9525">
              <a:noFill/>
              <a:miter lim="800000"/>
              <a:headEnd/>
              <a:tailEnd/>
            </a:ln>
          </p:spPr>
        </p:pic>
        <p:pic>
          <p:nvPicPr>
            <p:cNvPr id="7" name="Picture 13" descr="sun5.jpg"/>
            <p:cNvPicPr>
              <a:picLocks noChangeAspect="1"/>
            </p:cNvPicPr>
            <p:nvPr/>
          </p:nvPicPr>
          <p:blipFill>
            <a:blip r:embed="rId4"/>
            <a:srcRect l="1801" r="1801" b="5400"/>
            <a:stretch>
              <a:fillRect/>
            </a:stretch>
          </p:blipFill>
          <p:spPr bwMode="auto">
            <a:xfrm>
              <a:off x="457200" y="1828800"/>
              <a:ext cx="3455988" cy="3392488"/>
            </a:xfrm>
            <a:prstGeom prst="rect">
              <a:avLst/>
            </a:prstGeom>
            <a:noFill/>
            <a:ln w="9525">
              <a:noFill/>
              <a:miter lim="800000"/>
              <a:headEnd/>
              <a:tailEnd/>
            </a:ln>
          </p:spPr>
        </p:pic>
        <p:grpSp>
          <p:nvGrpSpPr>
            <p:cNvPr id="8" name="Group 34"/>
            <p:cNvGrpSpPr>
              <a:grpSpLocks noChangeAspect="1"/>
            </p:cNvGrpSpPr>
            <p:nvPr/>
          </p:nvGrpSpPr>
          <p:grpSpPr bwMode="auto">
            <a:xfrm rot="-2700000">
              <a:off x="7325962" y="2611838"/>
              <a:ext cx="703160" cy="95250"/>
              <a:chOff x="4271128" y="2599310"/>
              <a:chExt cx="1409186" cy="193274"/>
            </a:xfrm>
          </p:grpSpPr>
          <p:sp>
            <p:nvSpPr>
              <p:cNvPr id="42" name="Freeform 41"/>
              <p:cNvSpPr/>
              <p:nvPr/>
            </p:nvSpPr>
            <p:spPr>
              <a:xfrm>
                <a:off x="4271128" y="2599310"/>
                <a:ext cx="107852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43" name="Straight Arrow Connector 42"/>
              <p:cNvCxnSpPr/>
              <p:nvPr/>
            </p:nvCxnSpPr>
            <p:spPr>
              <a:xfrm>
                <a:off x="5323989" y="2726697"/>
                <a:ext cx="356325" cy="0"/>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9" name="Group 35"/>
            <p:cNvGrpSpPr>
              <a:grpSpLocks/>
            </p:cNvGrpSpPr>
            <p:nvPr/>
          </p:nvGrpSpPr>
          <p:grpSpPr bwMode="auto">
            <a:xfrm>
              <a:off x="3733800" y="2667000"/>
              <a:ext cx="1412875" cy="193675"/>
              <a:chOff x="4267200" y="2618671"/>
              <a:chExt cx="1412574" cy="193274"/>
            </a:xfrm>
          </p:grpSpPr>
          <p:sp>
            <p:nvSpPr>
              <p:cNvPr id="40" name="Freeform 39"/>
              <p:cNvSpPr/>
              <p:nvPr/>
            </p:nvSpPr>
            <p:spPr>
              <a:xfrm>
                <a:off x="4267200" y="2618671"/>
                <a:ext cx="107927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a:solidFill>
                  <a:srgbClr val="FF66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41" name="Straight Arrow Connector 40"/>
              <p:cNvCxnSpPr/>
              <p:nvPr/>
            </p:nvCxnSpPr>
            <p:spPr>
              <a:xfrm>
                <a:off x="5324250" y="2727982"/>
                <a:ext cx="355524" cy="0"/>
              </a:xfrm>
              <a:prstGeom prst="straightConnector1">
                <a:avLst/>
              </a:prstGeom>
              <a:ln w="76200">
                <a:solidFill>
                  <a:srgbClr val="FF6600"/>
                </a:solidFill>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0" name="Group 38"/>
            <p:cNvGrpSpPr>
              <a:grpSpLocks/>
            </p:cNvGrpSpPr>
            <p:nvPr/>
          </p:nvGrpSpPr>
          <p:grpSpPr bwMode="auto">
            <a:xfrm>
              <a:off x="3733800" y="3475038"/>
              <a:ext cx="1412875" cy="193675"/>
              <a:chOff x="4267200" y="2618671"/>
              <a:chExt cx="1412574" cy="193274"/>
            </a:xfrm>
          </p:grpSpPr>
          <p:sp>
            <p:nvSpPr>
              <p:cNvPr id="38" name="Freeform 37"/>
              <p:cNvSpPr/>
              <p:nvPr/>
            </p:nvSpPr>
            <p:spPr>
              <a:xfrm>
                <a:off x="4267200" y="2618671"/>
                <a:ext cx="107927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a:solidFill>
                  <a:srgbClr val="FF66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39" name="Straight Arrow Connector 38"/>
              <p:cNvCxnSpPr/>
              <p:nvPr/>
            </p:nvCxnSpPr>
            <p:spPr>
              <a:xfrm>
                <a:off x="5324250" y="2727981"/>
                <a:ext cx="355524" cy="0"/>
              </a:xfrm>
              <a:prstGeom prst="straightConnector1">
                <a:avLst/>
              </a:prstGeom>
              <a:ln w="76200">
                <a:solidFill>
                  <a:srgbClr val="FF6600"/>
                </a:solidFill>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1" name="Group 41"/>
            <p:cNvGrpSpPr>
              <a:grpSpLocks/>
            </p:cNvGrpSpPr>
            <p:nvPr/>
          </p:nvGrpSpPr>
          <p:grpSpPr bwMode="auto">
            <a:xfrm>
              <a:off x="3733800" y="3830638"/>
              <a:ext cx="1412875" cy="193675"/>
              <a:chOff x="4267200" y="2618671"/>
              <a:chExt cx="1412574" cy="193274"/>
            </a:xfrm>
          </p:grpSpPr>
          <p:sp>
            <p:nvSpPr>
              <p:cNvPr id="36" name="Freeform 35"/>
              <p:cNvSpPr/>
              <p:nvPr/>
            </p:nvSpPr>
            <p:spPr>
              <a:xfrm>
                <a:off x="4267200" y="2618671"/>
                <a:ext cx="107927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a:solidFill>
                  <a:srgbClr val="FF66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37" name="Straight Arrow Connector 36"/>
              <p:cNvCxnSpPr/>
              <p:nvPr/>
            </p:nvCxnSpPr>
            <p:spPr>
              <a:xfrm>
                <a:off x="5324250" y="2727981"/>
                <a:ext cx="355524" cy="0"/>
              </a:xfrm>
              <a:prstGeom prst="straightConnector1">
                <a:avLst/>
              </a:prstGeom>
              <a:ln w="76200">
                <a:solidFill>
                  <a:srgbClr val="FF6600"/>
                </a:solidFill>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2" name="Group 44"/>
            <p:cNvGrpSpPr>
              <a:grpSpLocks/>
            </p:cNvGrpSpPr>
            <p:nvPr/>
          </p:nvGrpSpPr>
          <p:grpSpPr bwMode="auto">
            <a:xfrm>
              <a:off x="3733800" y="3076575"/>
              <a:ext cx="1412875" cy="192088"/>
              <a:chOff x="4267200" y="2618671"/>
              <a:chExt cx="1412574" cy="193274"/>
            </a:xfrm>
          </p:grpSpPr>
          <p:sp>
            <p:nvSpPr>
              <p:cNvPr id="34" name="Freeform 33"/>
              <p:cNvSpPr/>
              <p:nvPr/>
            </p:nvSpPr>
            <p:spPr>
              <a:xfrm>
                <a:off x="4267200" y="2618671"/>
                <a:ext cx="107927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a:solidFill>
                  <a:srgbClr val="FF66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35" name="Straight Arrow Connector 34"/>
              <p:cNvCxnSpPr/>
              <p:nvPr/>
            </p:nvCxnSpPr>
            <p:spPr>
              <a:xfrm>
                <a:off x="5324250" y="2727288"/>
                <a:ext cx="355524" cy="1598"/>
              </a:xfrm>
              <a:prstGeom prst="straightConnector1">
                <a:avLst/>
              </a:prstGeom>
              <a:ln w="76200">
                <a:solidFill>
                  <a:srgbClr val="FF6600"/>
                </a:solidFill>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3" name="Group 47"/>
            <p:cNvGrpSpPr>
              <a:grpSpLocks noChangeAspect="1"/>
            </p:cNvGrpSpPr>
            <p:nvPr/>
          </p:nvGrpSpPr>
          <p:grpSpPr bwMode="auto">
            <a:xfrm>
              <a:off x="7643813" y="3421063"/>
              <a:ext cx="706437" cy="96837"/>
              <a:chOff x="4267200" y="2618671"/>
              <a:chExt cx="1412574" cy="193274"/>
            </a:xfrm>
          </p:grpSpPr>
          <p:sp>
            <p:nvSpPr>
              <p:cNvPr id="32" name="Freeform 31"/>
              <p:cNvSpPr/>
              <p:nvPr/>
            </p:nvSpPr>
            <p:spPr>
              <a:xfrm>
                <a:off x="4267200" y="2618671"/>
                <a:ext cx="1079271"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33" name="Straight Arrow Connector 32"/>
              <p:cNvCxnSpPr/>
              <p:nvPr/>
            </p:nvCxnSpPr>
            <p:spPr>
              <a:xfrm>
                <a:off x="5324250" y="2726398"/>
                <a:ext cx="355524" cy="3167"/>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4" name="Group 50"/>
            <p:cNvGrpSpPr>
              <a:grpSpLocks noChangeAspect="1"/>
            </p:cNvGrpSpPr>
            <p:nvPr/>
          </p:nvGrpSpPr>
          <p:grpSpPr bwMode="auto">
            <a:xfrm rot="2700000">
              <a:off x="7373923" y="4173450"/>
              <a:ext cx="707883" cy="96838"/>
              <a:chOff x="4259897" y="2619791"/>
              <a:chExt cx="1415463" cy="193276"/>
            </a:xfrm>
          </p:grpSpPr>
          <p:sp>
            <p:nvSpPr>
              <p:cNvPr id="30" name="Freeform 29"/>
              <p:cNvSpPr/>
              <p:nvPr/>
            </p:nvSpPr>
            <p:spPr>
              <a:xfrm>
                <a:off x="4259897" y="2619791"/>
                <a:ext cx="1079269" cy="193276"/>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31" name="Straight Arrow Connector 30"/>
              <p:cNvCxnSpPr/>
              <p:nvPr/>
            </p:nvCxnSpPr>
            <p:spPr>
              <a:xfrm>
                <a:off x="5319836" y="2730528"/>
                <a:ext cx="355524" cy="3169"/>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5" name="Group 53"/>
            <p:cNvGrpSpPr>
              <a:grpSpLocks noChangeAspect="1"/>
            </p:cNvGrpSpPr>
            <p:nvPr/>
          </p:nvGrpSpPr>
          <p:grpSpPr bwMode="auto">
            <a:xfrm rot="10800000">
              <a:off x="5311775" y="3462338"/>
              <a:ext cx="706438" cy="96837"/>
              <a:chOff x="4267200" y="2634514"/>
              <a:chExt cx="1412574" cy="193272"/>
            </a:xfrm>
          </p:grpSpPr>
          <p:sp>
            <p:nvSpPr>
              <p:cNvPr id="28" name="Freeform 27"/>
              <p:cNvSpPr/>
              <p:nvPr/>
            </p:nvSpPr>
            <p:spPr>
              <a:xfrm>
                <a:off x="4267200" y="2634514"/>
                <a:ext cx="1079269" cy="193272"/>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29" name="Straight Arrow Connector 28"/>
              <p:cNvCxnSpPr/>
              <p:nvPr/>
            </p:nvCxnSpPr>
            <p:spPr>
              <a:xfrm>
                <a:off x="5324250" y="2742240"/>
                <a:ext cx="355524" cy="3167"/>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6" name="Group 56"/>
            <p:cNvGrpSpPr>
              <a:grpSpLocks noChangeAspect="1"/>
            </p:cNvGrpSpPr>
            <p:nvPr/>
          </p:nvGrpSpPr>
          <p:grpSpPr bwMode="auto">
            <a:xfrm rot="-5400000">
              <a:off x="6528596" y="2288381"/>
              <a:ext cx="714375" cy="96837"/>
              <a:chOff x="4251329" y="2602832"/>
              <a:chExt cx="1428446" cy="193272"/>
            </a:xfrm>
          </p:grpSpPr>
          <p:sp>
            <p:nvSpPr>
              <p:cNvPr id="26" name="Freeform 25"/>
              <p:cNvSpPr/>
              <p:nvPr/>
            </p:nvSpPr>
            <p:spPr>
              <a:xfrm>
                <a:off x="4251329" y="2602832"/>
                <a:ext cx="1079271" cy="193272"/>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27" name="Straight Arrow Connector 26"/>
              <p:cNvCxnSpPr/>
              <p:nvPr/>
            </p:nvCxnSpPr>
            <p:spPr>
              <a:xfrm>
                <a:off x="5324251" y="2726398"/>
                <a:ext cx="355524" cy="3169"/>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7" name="Group 59"/>
            <p:cNvGrpSpPr>
              <a:grpSpLocks noChangeAspect="1"/>
            </p:cNvGrpSpPr>
            <p:nvPr/>
          </p:nvGrpSpPr>
          <p:grpSpPr bwMode="auto">
            <a:xfrm rot="5400000">
              <a:off x="6586540" y="4586287"/>
              <a:ext cx="706437" cy="96837"/>
              <a:chOff x="4251328" y="2634513"/>
              <a:chExt cx="1412572" cy="193272"/>
            </a:xfrm>
          </p:grpSpPr>
          <p:sp>
            <p:nvSpPr>
              <p:cNvPr id="24" name="Freeform 23"/>
              <p:cNvSpPr/>
              <p:nvPr/>
            </p:nvSpPr>
            <p:spPr>
              <a:xfrm>
                <a:off x="4251328" y="2634513"/>
                <a:ext cx="1079269" cy="193272"/>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25" name="Straight Arrow Connector 24"/>
              <p:cNvCxnSpPr/>
              <p:nvPr/>
            </p:nvCxnSpPr>
            <p:spPr>
              <a:xfrm>
                <a:off x="5308376" y="2742239"/>
                <a:ext cx="355524" cy="3167"/>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8" name="Group 62"/>
            <p:cNvGrpSpPr>
              <a:grpSpLocks noChangeAspect="1"/>
            </p:cNvGrpSpPr>
            <p:nvPr/>
          </p:nvGrpSpPr>
          <p:grpSpPr bwMode="auto">
            <a:xfrm rot="8100000">
              <a:off x="5703110" y="4316409"/>
              <a:ext cx="695302" cy="96838"/>
              <a:chOff x="4282377" y="2633232"/>
              <a:chExt cx="1393438" cy="193276"/>
            </a:xfrm>
          </p:grpSpPr>
          <p:sp>
            <p:nvSpPr>
              <p:cNvPr id="22" name="Freeform 21"/>
              <p:cNvSpPr/>
              <p:nvPr/>
            </p:nvSpPr>
            <p:spPr>
              <a:xfrm>
                <a:off x="4282377" y="2633232"/>
                <a:ext cx="1078518" cy="193276"/>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23" name="Straight Arrow Connector 22"/>
              <p:cNvCxnSpPr/>
              <p:nvPr/>
            </p:nvCxnSpPr>
            <p:spPr>
              <a:xfrm>
                <a:off x="5319490" y="2733887"/>
                <a:ext cx="356325" cy="3167"/>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9" name="Group 65"/>
            <p:cNvGrpSpPr>
              <a:grpSpLocks noChangeAspect="1"/>
            </p:cNvGrpSpPr>
            <p:nvPr/>
          </p:nvGrpSpPr>
          <p:grpSpPr bwMode="auto">
            <a:xfrm rot="-8100000">
              <a:off x="5692627" y="2612635"/>
              <a:ext cx="696425" cy="96838"/>
              <a:chOff x="4291374" y="2619789"/>
              <a:chExt cx="1395690" cy="193274"/>
            </a:xfrm>
          </p:grpSpPr>
          <p:sp>
            <p:nvSpPr>
              <p:cNvPr id="20" name="Freeform 19"/>
              <p:cNvSpPr/>
              <p:nvPr/>
            </p:nvSpPr>
            <p:spPr>
              <a:xfrm>
                <a:off x="4291374" y="2619789"/>
                <a:ext cx="1078520" cy="193274"/>
              </a:xfrm>
              <a:custGeom>
                <a:avLst/>
                <a:gdLst>
                  <a:gd name="connsiteX0" fmla="*/ 0 w 1078994"/>
                  <a:gd name="connsiteY0" fmla="*/ 230748 h 442399"/>
                  <a:gd name="connsiteX1" fmla="*/ 124132 w 1078994"/>
                  <a:gd name="connsiteY1" fmla="*/ 39784 h 442399"/>
                  <a:gd name="connsiteX2" fmla="*/ 267361 w 1078994"/>
                  <a:gd name="connsiteY2" fmla="*/ 440808 h 442399"/>
                  <a:gd name="connsiteX3" fmla="*/ 429688 w 1078994"/>
                  <a:gd name="connsiteY3" fmla="*/ 30236 h 442399"/>
                  <a:gd name="connsiteX4" fmla="*/ 563369 w 1078994"/>
                  <a:gd name="connsiteY4" fmla="*/ 431260 h 442399"/>
                  <a:gd name="connsiteX5" fmla="*/ 716147 w 1078994"/>
                  <a:gd name="connsiteY5" fmla="*/ 39784 h 442399"/>
                  <a:gd name="connsiteX6" fmla="*/ 859376 w 1078994"/>
                  <a:gd name="connsiteY6" fmla="*/ 431260 h 442399"/>
                  <a:gd name="connsiteX7" fmla="*/ 993057 w 1078994"/>
                  <a:gd name="connsiteY7" fmla="*/ 30236 h 442399"/>
                  <a:gd name="connsiteX8" fmla="*/ 1078994 w 1078994"/>
                  <a:gd name="connsiteY8" fmla="*/ 249844 h 44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994" h="442399">
                    <a:moveTo>
                      <a:pt x="0" y="230748"/>
                    </a:moveTo>
                    <a:cubicBezTo>
                      <a:pt x="39786" y="117761"/>
                      <a:pt x="79572" y="4774"/>
                      <a:pt x="124132" y="39784"/>
                    </a:cubicBezTo>
                    <a:cubicBezTo>
                      <a:pt x="168692" y="74794"/>
                      <a:pt x="216435" y="442399"/>
                      <a:pt x="267361" y="440808"/>
                    </a:cubicBezTo>
                    <a:cubicBezTo>
                      <a:pt x="318287" y="439217"/>
                      <a:pt x="380353" y="31827"/>
                      <a:pt x="429688" y="30236"/>
                    </a:cubicBezTo>
                    <a:cubicBezTo>
                      <a:pt x="479023" y="28645"/>
                      <a:pt x="515626" y="429669"/>
                      <a:pt x="563369" y="431260"/>
                    </a:cubicBezTo>
                    <a:cubicBezTo>
                      <a:pt x="611112" y="432851"/>
                      <a:pt x="666813" y="39784"/>
                      <a:pt x="716147" y="39784"/>
                    </a:cubicBezTo>
                    <a:cubicBezTo>
                      <a:pt x="765481" y="39784"/>
                      <a:pt x="813224" y="432851"/>
                      <a:pt x="859376" y="431260"/>
                    </a:cubicBezTo>
                    <a:cubicBezTo>
                      <a:pt x="905528" y="429669"/>
                      <a:pt x="956454" y="60472"/>
                      <a:pt x="993057" y="30236"/>
                    </a:cubicBezTo>
                    <a:cubicBezTo>
                      <a:pt x="1029660" y="0"/>
                      <a:pt x="1078994" y="249844"/>
                      <a:pt x="1078994" y="249844"/>
                    </a:cubicBezTo>
                  </a:path>
                </a:pathLst>
              </a:custGeom>
              <a:ln w="76200"/>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en-US">
                  <a:ea typeface="ＭＳ Ｐゴシック" charset="-128"/>
                  <a:cs typeface="ＭＳ Ｐゴシック" charset="-128"/>
                </a:endParaRPr>
              </a:p>
            </p:txBody>
          </p:sp>
          <p:cxnSp>
            <p:nvCxnSpPr>
              <p:cNvPr id="21" name="Straight Arrow Connector 20"/>
              <p:cNvCxnSpPr/>
              <p:nvPr/>
            </p:nvCxnSpPr>
            <p:spPr>
              <a:xfrm>
                <a:off x="5330739" y="2727166"/>
                <a:ext cx="356325" cy="3169"/>
              </a:xfrm>
              <a:prstGeom prst="straightConnector1">
                <a:avLst/>
              </a:prstGeom>
              <a:ln w="76200">
                <a:tailEnd type="triangle" w="med" len="sm"/>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577851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03238"/>
            <a:ext cx="7313613" cy="868362"/>
          </a:xfrm>
          <a:prstGeom prst="rect">
            <a:avLst/>
          </a:prstGeom>
        </p:spPr>
        <p:txBody>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What is a feedback?</a:t>
            </a:r>
          </a:p>
        </p:txBody>
      </p:sp>
      <p:sp>
        <p:nvSpPr>
          <p:cNvPr id="3" name="Rectangle 3"/>
          <p:cNvSpPr txBox="1">
            <a:spLocks noChangeArrowheads="1"/>
          </p:cNvSpPr>
          <p:nvPr/>
        </p:nvSpPr>
        <p:spPr>
          <a:xfrm>
            <a:off x="914400" y="1735138"/>
            <a:ext cx="7313613" cy="458946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Garamond"/>
                <a:ea typeface="+mn-ea"/>
                <a:cs typeface="Garamond"/>
              </a:defRPr>
            </a:lvl1pPr>
            <a:lvl2pPr marL="742950" indent="-285750" algn="l" defTabSz="457200" rtl="0" eaLnBrk="1" latinLnBrk="0" hangingPunct="1">
              <a:spcBef>
                <a:spcPct val="20000"/>
              </a:spcBef>
              <a:buFont typeface="Arial"/>
              <a:buChar char="–"/>
              <a:defRPr sz="2800" kern="1200">
                <a:solidFill>
                  <a:schemeClr val="tx1"/>
                </a:solidFill>
                <a:latin typeface="Garamond"/>
                <a:ea typeface="+mn-ea"/>
                <a:cs typeface="Garamond"/>
              </a:defRPr>
            </a:lvl2pPr>
            <a:lvl3pPr marL="1143000" indent="-228600" algn="l" defTabSz="457200" rtl="0" eaLnBrk="1" latinLnBrk="0" hangingPunct="1">
              <a:spcBef>
                <a:spcPct val="20000"/>
              </a:spcBef>
              <a:buFont typeface="Arial"/>
              <a:buChar char="•"/>
              <a:defRPr sz="2400" kern="1200">
                <a:solidFill>
                  <a:schemeClr val="tx1"/>
                </a:solidFill>
                <a:latin typeface="Garamond"/>
                <a:ea typeface="+mn-ea"/>
                <a:cs typeface="Garamond"/>
              </a:defRPr>
            </a:lvl3pPr>
            <a:lvl4pPr marL="16002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4pPr>
            <a:lvl5pPr marL="2057400" indent="-228600" algn="l" defTabSz="457200" rtl="0" eaLnBrk="1" latinLnBrk="0" hangingPunct="1">
              <a:spcBef>
                <a:spcPct val="20000"/>
              </a:spcBef>
              <a:buFont typeface="Arial"/>
              <a:buChar char="»"/>
              <a:defRPr sz="2000" kern="1200">
                <a:solidFill>
                  <a:schemeClr val="tx1"/>
                </a:solidFill>
                <a:latin typeface="Garamond"/>
                <a:ea typeface="+mn-ea"/>
                <a:cs typeface="Garamon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800"/>
              <a:t>A feedback is an internal response in the climate system that </a:t>
            </a:r>
            <a:r>
              <a:rPr lang="en-US" sz="2800" b="1">
                <a:solidFill>
                  <a:srgbClr val="0000FF"/>
                </a:solidFill>
              </a:rPr>
              <a:t>modifies the impact of the initial forcing</a:t>
            </a:r>
          </a:p>
          <a:p>
            <a:pPr algn="just"/>
            <a:endParaRPr lang="en-US" sz="2800"/>
          </a:p>
          <a:p>
            <a:pPr algn="just"/>
            <a:r>
              <a:rPr lang="en-US" sz="2800"/>
              <a:t>Moderating influence = negative feedback</a:t>
            </a:r>
          </a:p>
          <a:p>
            <a:pPr algn="just"/>
            <a:r>
              <a:rPr lang="en-US" sz="2800"/>
              <a:t>Enhances influence = positive feedback</a:t>
            </a:r>
          </a:p>
          <a:p>
            <a:pPr algn="just"/>
            <a:endParaRPr lang="en-US" sz="2800"/>
          </a:p>
          <a:p>
            <a:pPr algn="just"/>
            <a:r>
              <a:rPr lang="en-US" sz="2800"/>
              <a:t>We usually think of feedbacks as ‘loops’</a:t>
            </a:r>
            <a:endParaRPr lang="en-US" sz="2800" dirty="0"/>
          </a:p>
        </p:txBody>
      </p:sp>
    </p:spTree>
    <p:extLst>
      <p:ext uri="{BB962C8B-B14F-4D97-AF65-F5344CB8AC3E}">
        <p14:creationId xmlns:p14="http://schemas.microsoft.com/office/powerpoint/2010/main" val="11503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a:bodyPr>
          <a:lstStyle/>
          <a:p>
            <a:pPr marL="341313" indent="-341313" algn="l">
              <a:buFont typeface="Arial"/>
              <a:buChar char="•"/>
            </a:pPr>
            <a:r>
              <a:rPr lang="en-US" sz="3200" b="0" dirty="0">
                <a:latin typeface="Palatino"/>
                <a:cs typeface="Palatino"/>
              </a:rPr>
              <a:t>Global temperature is increasing</a:t>
            </a:r>
          </a:p>
        </p:txBody>
      </p:sp>
      <p:sp>
        <p:nvSpPr>
          <p:cNvPr id="3" name="Content Placeholder 2"/>
          <p:cNvSpPr>
            <a:spLocks noGrp="1"/>
          </p:cNvSpPr>
          <p:nvPr>
            <p:ph sz="half" idx="1"/>
          </p:nvPr>
        </p:nvSpPr>
        <p:spPr>
          <a:xfrm>
            <a:off x="5716451" y="4563395"/>
            <a:ext cx="3200400" cy="1828800"/>
          </a:xfrm>
        </p:spPr>
        <p:txBody>
          <a:bodyPr anchor="ctr" anchorCtr="0">
            <a:normAutofit/>
          </a:bodyPr>
          <a:lstStyle/>
          <a:p>
            <a:pPr marL="227013" indent="-227013">
              <a:spcBef>
                <a:spcPts val="0"/>
              </a:spcBef>
              <a:buNone/>
            </a:pPr>
            <a:r>
              <a:rPr lang="en-US" sz="2000" dirty="0">
                <a:latin typeface="Palatino"/>
                <a:cs typeface="Palatino"/>
              </a:rPr>
              <a:t>Global temperature has warmed by about 1°C since 1900</a:t>
            </a:r>
          </a:p>
        </p:txBody>
      </p:sp>
      <p:sp>
        <p:nvSpPr>
          <p:cNvPr id="5" name="TextBox 4"/>
          <p:cNvSpPr txBox="1"/>
          <p:nvPr/>
        </p:nvSpPr>
        <p:spPr>
          <a:xfrm>
            <a:off x="230051" y="4194063"/>
            <a:ext cx="4963318" cy="369332"/>
          </a:xfrm>
          <a:prstGeom prst="rect">
            <a:avLst/>
          </a:prstGeom>
          <a:noFill/>
        </p:spPr>
        <p:txBody>
          <a:bodyPr wrap="none" rtlCol="0">
            <a:spAutoFit/>
          </a:bodyPr>
          <a:lstStyle/>
          <a:p>
            <a:r>
              <a:rPr lang="en-US" b="1" i="1" dirty="0">
                <a:latin typeface="Palatino"/>
                <a:cs typeface="Palatino"/>
              </a:rPr>
              <a:t>Three things we know about climate change…</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global_mean_te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04" y="388070"/>
            <a:ext cx="7066791" cy="3657600"/>
          </a:xfrm>
          <a:prstGeom prst="rect">
            <a:avLst/>
          </a:prstGeom>
          <a:ln w="38100" cmpd="sng">
            <a:solidFill>
              <a:srgbClr val="000000"/>
            </a:solidFill>
          </a:ln>
          <a:effectLst>
            <a:outerShdw blurRad="292100" dist="139700" dir="2700000" algn="tl" rotWithShape="0">
              <a:srgbClr val="333333">
                <a:alpha val="65000"/>
              </a:srgbClr>
            </a:outerShdw>
          </a:effectLst>
        </p:spPr>
      </p:pic>
      <p:sp>
        <p:nvSpPr>
          <p:cNvPr id="10" name="TextBox 9"/>
          <p:cNvSpPr txBox="1"/>
          <p:nvPr/>
        </p:nvSpPr>
        <p:spPr>
          <a:xfrm>
            <a:off x="2871606" y="6432635"/>
            <a:ext cx="6045245" cy="338554"/>
          </a:xfrm>
          <a:prstGeom prst="rect">
            <a:avLst/>
          </a:prstGeom>
          <a:noFill/>
        </p:spPr>
        <p:txBody>
          <a:bodyPr wrap="none" rtlCol="0">
            <a:spAutoFit/>
          </a:bodyPr>
          <a:lstStyle/>
          <a:p>
            <a:r>
              <a:rPr lang="en-US" sz="1600" dirty="0">
                <a:latin typeface="Palatino"/>
                <a:cs typeface="Palatino"/>
                <a:hlinkClick r:id="rId4"/>
              </a:rPr>
              <a:t>http://www.ncdc.noaa.gov/sotc/summary-info/global/201412</a:t>
            </a:r>
            <a:r>
              <a:rPr lang="en-US" sz="1600" dirty="0">
                <a:latin typeface="Palatino"/>
                <a:cs typeface="Palatino"/>
              </a:rPr>
              <a:t> </a:t>
            </a:r>
          </a:p>
        </p:txBody>
      </p:sp>
    </p:spTree>
    <p:extLst>
      <p:ext uri="{BB962C8B-B14F-4D97-AF65-F5344CB8AC3E}">
        <p14:creationId xmlns:p14="http://schemas.microsoft.com/office/powerpoint/2010/main" val="338999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solidFill>
                  <a:srgbClr val="D8CDF5"/>
                </a:solidFill>
              </a:rPr>
              <a:t>Negative Feedback</a:t>
            </a:r>
          </a:p>
        </p:txBody>
      </p:sp>
      <p:sp>
        <p:nvSpPr>
          <p:cNvPr id="15" name="Content Placeholder 7"/>
          <p:cNvSpPr>
            <a:spLocks noGrp="1"/>
          </p:cNvSpPr>
          <p:nvPr>
            <p:ph idx="1"/>
          </p:nvPr>
        </p:nvSpPr>
        <p:spPr>
          <a:xfrm>
            <a:off x="381000" y="1600200"/>
            <a:ext cx="8229600" cy="1905000"/>
          </a:xfrm>
        </p:spPr>
        <p:txBody>
          <a:bodyPr>
            <a:normAutofit fontScale="92500" lnSpcReduction="10000"/>
          </a:bodyPr>
          <a:lstStyle/>
          <a:p>
            <a:pPr algn="just"/>
            <a:r>
              <a:rPr lang="en-US" dirty="0">
                <a:solidFill>
                  <a:schemeClr val="bg1"/>
                </a:solidFill>
              </a:rPr>
              <a:t>Increased Earth temperature implies increase in emitted energy.</a:t>
            </a:r>
          </a:p>
          <a:p>
            <a:pPr algn="just"/>
            <a:r>
              <a:rPr lang="en-US" dirty="0">
                <a:solidFill>
                  <a:schemeClr val="bg1"/>
                </a:solidFill>
              </a:rPr>
              <a:t>This increased emission will somewhat offset the increased greenhouse effects of CO</a:t>
            </a:r>
            <a:r>
              <a:rPr lang="en-US" baseline="-25000" dirty="0">
                <a:solidFill>
                  <a:schemeClr val="bg1"/>
                </a:solidFill>
              </a:rPr>
              <a:t>2</a:t>
            </a:r>
            <a:r>
              <a:rPr lang="en-US" dirty="0">
                <a:solidFill>
                  <a:schemeClr val="bg1"/>
                </a:solidFill>
              </a:rPr>
              <a:t>.</a:t>
            </a:r>
          </a:p>
        </p:txBody>
      </p:sp>
      <p:grpSp>
        <p:nvGrpSpPr>
          <p:cNvPr id="13" name="Group 12"/>
          <p:cNvGrpSpPr/>
          <p:nvPr/>
        </p:nvGrpSpPr>
        <p:grpSpPr>
          <a:xfrm>
            <a:off x="1219200" y="3429000"/>
            <a:ext cx="6781800" cy="3200400"/>
            <a:chOff x="1219200" y="3429000"/>
            <a:chExt cx="6781800" cy="3200400"/>
          </a:xfrm>
        </p:grpSpPr>
        <p:sp>
          <p:nvSpPr>
            <p:cNvPr id="9" name="Content Placeholder 5"/>
            <p:cNvSpPr txBox="1">
              <a:spLocks/>
            </p:cNvSpPr>
            <p:nvPr/>
          </p:nvSpPr>
          <p:spPr>
            <a:xfrm>
              <a:off x="1219200" y="4876800"/>
              <a:ext cx="2286000" cy="533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2200"/>
                </a:spcBef>
                <a:spcAft>
                  <a:spcPts val="0"/>
                </a:spcAft>
                <a:buClr>
                  <a:schemeClr val="bg2"/>
                </a:buClr>
                <a:buSzPct val="90000"/>
                <a:buFont typeface="Wingdings 2" pitchFamily="18" charset="2"/>
                <a:buNone/>
                <a:tabLst/>
                <a:defRPr/>
              </a:pPr>
              <a:endParaRPr kumimoji="0" lang="en-US" sz="2400" b="0" i="0" u="none" strike="noStrike" kern="1200" cap="none" spc="0" normalizeH="0" baseline="30000" noProof="0" dirty="0">
                <a:ln>
                  <a:noFill/>
                </a:ln>
                <a:solidFill>
                  <a:schemeClr val="accent3">
                    <a:lumMod val="60000"/>
                    <a:lumOff val="40000"/>
                  </a:schemeClr>
                </a:solidFill>
                <a:effectLst/>
                <a:uLnTx/>
                <a:uFillTx/>
                <a:latin typeface="+mn-lt"/>
                <a:ea typeface="+mn-ea"/>
                <a:cs typeface="+mn-cs"/>
              </a:endParaRPr>
            </a:p>
          </p:txBody>
        </p:sp>
        <p:sp>
          <p:nvSpPr>
            <p:cNvPr id="19" name="Rectangle 18"/>
            <p:cNvSpPr/>
            <p:nvPr/>
          </p:nvSpPr>
          <p:spPr>
            <a:xfrm>
              <a:off x="1295400" y="3429000"/>
              <a:ext cx="1898005" cy="755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 name="Group 20"/>
            <p:cNvGrpSpPr/>
            <p:nvPr/>
          </p:nvGrpSpPr>
          <p:grpSpPr>
            <a:xfrm>
              <a:off x="1447800" y="3429000"/>
              <a:ext cx="1898005" cy="755005"/>
              <a:chOff x="428553" y="47553"/>
              <a:chExt cx="755005" cy="755005"/>
            </a:xfrm>
          </p:grpSpPr>
          <p:sp>
            <p:nvSpPr>
              <p:cNvPr id="22" name="Rectangle 21"/>
              <p:cNvSpPr/>
              <p:nvPr/>
            </p:nvSpPr>
            <p:spPr>
              <a:xfrm>
                <a:off x="428553" y="47553"/>
                <a:ext cx="755005" cy="755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428553" y="47553"/>
                <a:ext cx="755005" cy="755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800" b="0" dirty="0">
                    <a:solidFill>
                      <a:schemeClr val="accent5">
                        <a:lumMod val="40000"/>
                        <a:lumOff val="60000"/>
                      </a:schemeClr>
                    </a:solidFill>
                  </a:rPr>
                  <a:t>Increased CO</a:t>
                </a:r>
                <a:r>
                  <a:rPr lang="en-US" sz="1800" b="0" baseline="-25000" dirty="0">
                    <a:solidFill>
                      <a:schemeClr val="accent5">
                        <a:lumMod val="40000"/>
                        <a:lumOff val="60000"/>
                      </a:schemeClr>
                    </a:solidFill>
                  </a:rPr>
                  <a:t>2</a:t>
                </a:r>
                <a:r>
                  <a:rPr lang="en-US" sz="1800" b="0" dirty="0">
                    <a:solidFill>
                      <a:schemeClr val="accent5">
                        <a:lumMod val="40000"/>
                        <a:lumOff val="60000"/>
                      </a:schemeClr>
                    </a:solidFill>
                  </a:rPr>
                  <a:t> Concentrations</a:t>
                </a:r>
                <a:endParaRPr lang="en-US" sz="1800" b="0" kern="1200" dirty="0">
                  <a:solidFill>
                    <a:schemeClr val="accent5">
                      <a:lumMod val="40000"/>
                      <a:lumOff val="60000"/>
                    </a:schemeClr>
                  </a:solidFill>
                </a:endParaRPr>
              </a:p>
            </p:txBody>
          </p:sp>
        </p:grpSp>
        <p:sp>
          <p:nvSpPr>
            <p:cNvPr id="11" name="Right Arrow 10"/>
            <p:cNvSpPr/>
            <p:nvPr/>
          </p:nvSpPr>
          <p:spPr>
            <a:xfrm>
              <a:off x="3429000" y="3657600"/>
              <a:ext cx="1600199" cy="304800"/>
            </a:xfrm>
            <a:prstGeom prst="rightArrow">
              <a:avLst/>
            </a:prstGeom>
            <a:gradFill flip="none" rotWithShape="1">
              <a:gsLst>
                <a:gs pos="0">
                  <a:srgbClr val="FC4004"/>
                </a:gs>
                <a:gs pos="100000">
                  <a:srgbClr val="FF0000"/>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graphicFrame>
          <p:nvGraphicFramePr>
            <p:cNvPr id="12" name="Diagram 11"/>
            <p:cNvGraphicFramePr/>
            <p:nvPr/>
          </p:nvGraphicFramePr>
          <p:xfrm>
            <a:off x="3886200" y="3733800"/>
            <a:ext cx="41148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5334000" y="4876800"/>
              <a:ext cx="1295400" cy="646331"/>
            </a:xfrm>
            <a:prstGeom prst="rect">
              <a:avLst/>
            </a:prstGeom>
            <a:solidFill>
              <a:schemeClr val="accent3">
                <a:lumMod val="40000"/>
                <a:lumOff val="60000"/>
              </a:schemeClr>
            </a:solidFill>
          </p:spPr>
          <p:txBody>
            <a:bodyPr wrap="square" rtlCol="0">
              <a:spAutoFit/>
            </a:bodyPr>
            <a:lstStyle/>
            <a:p>
              <a:pPr algn="ctr"/>
              <a:r>
                <a:rPr lang="en-US" sz="1800" cap="small" dirty="0">
                  <a:solidFill>
                    <a:schemeClr val="bg1"/>
                  </a:solidFill>
                </a:rPr>
                <a:t>Response Muted</a:t>
              </a:r>
            </a:p>
          </p:txBody>
        </p:sp>
      </p:grpSp>
    </p:spTree>
    <p:extLst>
      <p:ext uri="{BB962C8B-B14F-4D97-AF65-F5344CB8AC3E}">
        <p14:creationId xmlns:p14="http://schemas.microsoft.com/office/powerpoint/2010/main" val="374670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Positive Feedback</a:t>
            </a:r>
          </a:p>
        </p:txBody>
      </p:sp>
      <p:sp>
        <p:nvSpPr>
          <p:cNvPr id="8" name="Content Placeholder 7"/>
          <p:cNvSpPr>
            <a:spLocks noGrp="1"/>
          </p:cNvSpPr>
          <p:nvPr>
            <p:ph idx="1"/>
          </p:nvPr>
        </p:nvSpPr>
        <p:spPr>
          <a:xfrm>
            <a:off x="381000" y="1600200"/>
            <a:ext cx="8229600" cy="1905000"/>
          </a:xfrm>
        </p:spPr>
        <p:txBody>
          <a:bodyPr>
            <a:normAutofit fontScale="85000" lnSpcReduction="20000"/>
          </a:bodyPr>
          <a:lstStyle/>
          <a:p>
            <a:pPr algn="just"/>
            <a:r>
              <a:rPr lang="en-US" dirty="0">
                <a:solidFill>
                  <a:schemeClr val="bg1"/>
                </a:solidFill>
              </a:rPr>
              <a:t>Increasing temperatures cause glaciers and ice sheets to melt.</a:t>
            </a:r>
          </a:p>
          <a:p>
            <a:pPr algn="just"/>
            <a:r>
              <a:rPr lang="en-US" dirty="0">
                <a:solidFill>
                  <a:schemeClr val="bg1"/>
                </a:solidFill>
              </a:rPr>
              <a:t>Less sunlight is reflected back to space allowing more energy to be absorbed in the atmosphere and surface further enhancing the warming effects of CO</a:t>
            </a:r>
            <a:r>
              <a:rPr lang="en-US" baseline="-25000" dirty="0">
                <a:solidFill>
                  <a:schemeClr val="bg1"/>
                </a:solidFill>
              </a:rPr>
              <a:t>2</a:t>
            </a:r>
            <a:r>
              <a:rPr lang="en-US" dirty="0">
                <a:solidFill>
                  <a:schemeClr val="bg1"/>
                </a:solidFill>
              </a:rPr>
              <a:t>.</a:t>
            </a:r>
          </a:p>
        </p:txBody>
      </p:sp>
      <p:sp>
        <p:nvSpPr>
          <p:cNvPr id="9" name="Content Placeholder 5"/>
          <p:cNvSpPr txBox="1">
            <a:spLocks/>
          </p:cNvSpPr>
          <p:nvPr/>
        </p:nvSpPr>
        <p:spPr>
          <a:xfrm>
            <a:off x="1295400" y="4876800"/>
            <a:ext cx="2286000" cy="533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2200"/>
              </a:spcBef>
              <a:spcAft>
                <a:spcPts val="0"/>
              </a:spcAft>
              <a:buClr>
                <a:schemeClr val="bg2"/>
              </a:buClr>
              <a:buSzPct val="90000"/>
              <a:buFont typeface="Wingdings 2" pitchFamily="18" charset="2"/>
              <a:buNone/>
              <a:tabLst/>
              <a:defRPr/>
            </a:pPr>
            <a:endParaRPr kumimoji="0" lang="en-US" sz="2400" b="0" i="0" u="none" strike="noStrike" kern="1200" cap="none" spc="0" normalizeH="0" baseline="30000" noProof="0" dirty="0">
              <a:ln>
                <a:noFill/>
              </a:ln>
              <a:solidFill>
                <a:schemeClr val="accent3">
                  <a:lumMod val="60000"/>
                  <a:lumOff val="40000"/>
                </a:schemeClr>
              </a:solidFill>
              <a:effectLst/>
              <a:uLnTx/>
              <a:uFillTx/>
              <a:latin typeface="+mn-lt"/>
              <a:ea typeface="+mn-ea"/>
              <a:cs typeface="+mn-cs"/>
            </a:endParaRPr>
          </a:p>
        </p:txBody>
      </p:sp>
      <p:graphicFrame>
        <p:nvGraphicFramePr>
          <p:cNvPr id="14" name="Diagram 13"/>
          <p:cNvGraphicFramePr/>
          <p:nvPr/>
        </p:nvGraphicFramePr>
        <p:xfrm>
          <a:off x="4343400" y="3733800"/>
          <a:ext cx="38100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ight Arrow 14"/>
          <p:cNvSpPr/>
          <p:nvPr/>
        </p:nvSpPr>
        <p:spPr>
          <a:xfrm>
            <a:off x="3276600" y="3657600"/>
            <a:ext cx="1828800" cy="304800"/>
          </a:xfrm>
          <a:prstGeom prst="rightArrow">
            <a:avLst/>
          </a:prstGeom>
          <a:gradFill flip="none" rotWithShape="1">
            <a:gsLst>
              <a:gs pos="0">
                <a:schemeClr val="accent1">
                  <a:lumMod val="40000"/>
                  <a:lumOff val="60000"/>
                </a:schemeClr>
              </a:gs>
              <a:gs pos="100000">
                <a:srgbClr val="FF8203"/>
              </a:gs>
            </a:gsLst>
            <a:lin ang="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grpSp>
        <p:nvGrpSpPr>
          <p:cNvPr id="2" name="Group 15"/>
          <p:cNvGrpSpPr/>
          <p:nvPr/>
        </p:nvGrpSpPr>
        <p:grpSpPr>
          <a:xfrm>
            <a:off x="1295400" y="3429000"/>
            <a:ext cx="1898005" cy="755005"/>
            <a:chOff x="428553" y="47553"/>
            <a:chExt cx="755005" cy="755005"/>
          </a:xfrm>
        </p:grpSpPr>
        <p:sp>
          <p:nvSpPr>
            <p:cNvPr id="17" name="Rectangle 16"/>
            <p:cNvSpPr/>
            <p:nvPr/>
          </p:nvSpPr>
          <p:spPr>
            <a:xfrm>
              <a:off x="428553" y="47553"/>
              <a:ext cx="755005" cy="7550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428553" y="47553"/>
              <a:ext cx="755005" cy="7550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800" b="0" dirty="0">
                  <a:solidFill>
                    <a:schemeClr val="accent5">
                      <a:lumMod val="40000"/>
                      <a:lumOff val="60000"/>
                    </a:schemeClr>
                  </a:solidFill>
                </a:rPr>
                <a:t>Increased CO</a:t>
              </a:r>
              <a:r>
                <a:rPr lang="en-US" sz="1800" b="0" baseline="-25000" dirty="0">
                  <a:solidFill>
                    <a:schemeClr val="accent5">
                      <a:lumMod val="40000"/>
                      <a:lumOff val="60000"/>
                    </a:schemeClr>
                  </a:solidFill>
                </a:rPr>
                <a:t>2</a:t>
              </a:r>
              <a:r>
                <a:rPr lang="en-US" sz="1800" b="0" dirty="0">
                  <a:solidFill>
                    <a:schemeClr val="accent5">
                      <a:lumMod val="40000"/>
                      <a:lumOff val="60000"/>
                    </a:schemeClr>
                  </a:solidFill>
                </a:rPr>
                <a:t> Concentrations</a:t>
              </a:r>
              <a:endParaRPr lang="en-US" sz="1800" b="0" kern="1200" dirty="0">
                <a:solidFill>
                  <a:schemeClr val="accent5">
                    <a:lumMod val="40000"/>
                    <a:lumOff val="60000"/>
                  </a:schemeClr>
                </a:solidFill>
              </a:endParaRPr>
            </a:p>
          </p:txBody>
        </p:sp>
      </p:grpSp>
      <p:sp>
        <p:nvSpPr>
          <p:cNvPr id="10" name="TextBox 9"/>
          <p:cNvSpPr txBox="1"/>
          <p:nvPr/>
        </p:nvSpPr>
        <p:spPr>
          <a:xfrm>
            <a:off x="5638800" y="4800600"/>
            <a:ext cx="1295400" cy="646331"/>
          </a:xfrm>
          <a:prstGeom prst="rect">
            <a:avLst/>
          </a:prstGeom>
          <a:solidFill>
            <a:schemeClr val="accent5">
              <a:lumMod val="40000"/>
              <a:lumOff val="60000"/>
            </a:schemeClr>
          </a:solidFill>
        </p:spPr>
        <p:txBody>
          <a:bodyPr wrap="square" rtlCol="0">
            <a:spAutoFit/>
          </a:bodyPr>
          <a:lstStyle/>
          <a:p>
            <a:pPr algn="ctr"/>
            <a:r>
              <a:rPr lang="en-US" sz="1800" cap="small" dirty="0">
                <a:solidFill>
                  <a:schemeClr val="bg1"/>
                </a:solidFill>
              </a:rPr>
              <a:t>Response Amplified</a:t>
            </a:r>
          </a:p>
        </p:txBody>
      </p:sp>
    </p:spTree>
    <p:extLst>
      <p:ext uri="{BB962C8B-B14F-4D97-AF65-F5344CB8AC3E}">
        <p14:creationId xmlns:p14="http://schemas.microsoft.com/office/powerpoint/2010/main" val="22803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box 02-02.jpg                                                  0015439FMacintosh HD                   BA80D508:"/>
          <p:cNvPicPr>
            <a:picLocks noChangeAspect="1" noChangeArrowheads="1"/>
          </p:cNvPicPr>
          <p:nvPr/>
        </p:nvPicPr>
        <p:blipFill>
          <a:blip r:embed="rId2"/>
          <a:srcRect/>
          <a:stretch>
            <a:fillRect/>
          </a:stretch>
        </p:blipFill>
        <p:spPr bwMode="auto">
          <a:xfrm>
            <a:off x="76200" y="335970"/>
            <a:ext cx="3933126" cy="3053228"/>
          </a:xfrm>
          <a:prstGeom prst="rect">
            <a:avLst/>
          </a:prstGeom>
          <a:noFill/>
          <a:ln w="9525">
            <a:noFill/>
            <a:miter lim="800000"/>
            <a:headEnd/>
            <a:tailEnd/>
          </a:ln>
        </p:spPr>
      </p:pic>
      <p:pic>
        <p:nvPicPr>
          <p:cNvPr id="3" name="Picture 5" descr="&#10;box 02-04.jpg                                                  0015439FMacintosh HD                   BA80D508:"/>
          <p:cNvPicPr>
            <a:picLocks noChangeAspect="1" noChangeArrowheads="1"/>
          </p:cNvPicPr>
          <p:nvPr/>
        </p:nvPicPr>
        <p:blipFill>
          <a:blip r:embed="rId3"/>
          <a:srcRect/>
          <a:stretch>
            <a:fillRect/>
          </a:stretch>
        </p:blipFill>
        <p:spPr bwMode="auto">
          <a:xfrm>
            <a:off x="5045075" y="275795"/>
            <a:ext cx="3953961" cy="3153205"/>
          </a:xfrm>
          <a:prstGeom prst="rect">
            <a:avLst/>
          </a:prstGeom>
          <a:noFill/>
          <a:ln w="9525">
            <a:noFill/>
            <a:miter lim="800000"/>
            <a:headEnd/>
            <a:tailEnd/>
          </a:ln>
        </p:spPr>
      </p:pic>
      <p:pic>
        <p:nvPicPr>
          <p:cNvPr id="4" name="Picture 7" descr="box 02-06b.jpg"/>
          <p:cNvPicPr>
            <a:picLocks noChangeAspect="1"/>
          </p:cNvPicPr>
          <p:nvPr/>
        </p:nvPicPr>
        <p:blipFill>
          <a:blip r:embed="rId4"/>
          <a:srcRect b="6815"/>
          <a:stretch>
            <a:fillRect/>
          </a:stretch>
        </p:blipFill>
        <p:spPr bwMode="auto">
          <a:xfrm>
            <a:off x="57150" y="3610993"/>
            <a:ext cx="3952176" cy="3240656"/>
          </a:xfrm>
          <a:prstGeom prst="rect">
            <a:avLst/>
          </a:prstGeom>
          <a:noFill/>
          <a:ln w="9525">
            <a:noFill/>
            <a:miter lim="800000"/>
            <a:headEnd/>
            <a:tailEnd/>
          </a:ln>
        </p:spPr>
      </p:pic>
      <p:pic>
        <p:nvPicPr>
          <p:cNvPr id="5" name="Picture 5" descr="box 02-06a.jpg"/>
          <p:cNvPicPr>
            <a:picLocks noChangeAspect="1"/>
          </p:cNvPicPr>
          <p:nvPr/>
        </p:nvPicPr>
        <p:blipFill>
          <a:blip r:embed="rId5"/>
          <a:srcRect b="8589"/>
          <a:stretch>
            <a:fillRect/>
          </a:stretch>
        </p:blipFill>
        <p:spPr bwMode="auto">
          <a:xfrm>
            <a:off x="5045075" y="3610992"/>
            <a:ext cx="3946419" cy="3204145"/>
          </a:xfrm>
          <a:prstGeom prst="rect">
            <a:avLst/>
          </a:prstGeom>
          <a:noFill/>
          <a:ln w="9525">
            <a:noFill/>
            <a:miter lim="800000"/>
            <a:headEnd/>
            <a:tailEnd/>
          </a:ln>
        </p:spPr>
      </p:pic>
      <p:pic>
        <p:nvPicPr>
          <p:cNvPr id="6" name="Picture 7" descr="ice"/>
          <p:cNvPicPr>
            <a:picLocks noChangeAspect="1" noChangeArrowheads="1"/>
          </p:cNvPicPr>
          <p:nvPr/>
        </p:nvPicPr>
        <p:blipFill>
          <a:blip r:embed="rId6"/>
          <a:srcRect/>
          <a:stretch>
            <a:fillRect/>
          </a:stretch>
        </p:blipFill>
        <p:spPr bwMode="auto">
          <a:xfrm>
            <a:off x="1113576" y="1378975"/>
            <a:ext cx="1563733" cy="875721"/>
          </a:xfrm>
          <a:prstGeom prst="rect">
            <a:avLst/>
          </a:prstGeom>
          <a:noFill/>
          <a:ln w="9525">
            <a:noFill/>
            <a:miter lim="800000"/>
            <a:headEnd/>
            <a:tailEnd/>
          </a:ln>
        </p:spPr>
      </p:pic>
      <p:pic>
        <p:nvPicPr>
          <p:cNvPr id="7" name="Picture 6" descr="curve"/>
          <p:cNvPicPr>
            <a:picLocks noChangeAspect="1" noChangeArrowheads="1"/>
          </p:cNvPicPr>
          <p:nvPr/>
        </p:nvPicPr>
        <p:blipFill>
          <a:blip r:embed="rId7"/>
          <a:srcRect/>
          <a:stretch>
            <a:fillRect/>
          </a:stretch>
        </p:blipFill>
        <p:spPr bwMode="auto">
          <a:xfrm>
            <a:off x="6203118" y="1258767"/>
            <a:ext cx="1553325" cy="1320159"/>
          </a:xfrm>
          <a:prstGeom prst="rect">
            <a:avLst/>
          </a:prstGeom>
          <a:noFill/>
          <a:ln w="9525">
            <a:noFill/>
            <a:miter lim="800000"/>
            <a:headEnd/>
            <a:tailEnd/>
          </a:ln>
        </p:spPr>
      </p:pic>
      <p:pic>
        <p:nvPicPr>
          <p:cNvPr id="8" name="Picture 14" descr="Transpiration"/>
          <p:cNvPicPr>
            <a:picLocks noChangeAspect="1" noChangeArrowheads="1"/>
          </p:cNvPicPr>
          <p:nvPr/>
        </p:nvPicPr>
        <p:blipFill>
          <a:blip r:embed="rId8"/>
          <a:srcRect/>
          <a:stretch>
            <a:fillRect/>
          </a:stretch>
        </p:blipFill>
        <p:spPr bwMode="auto">
          <a:xfrm>
            <a:off x="1503072" y="4661894"/>
            <a:ext cx="1396069" cy="1396069"/>
          </a:xfrm>
          <a:prstGeom prst="rect">
            <a:avLst/>
          </a:prstGeom>
          <a:noFill/>
          <a:ln w="9525">
            <a:noFill/>
            <a:miter lim="800000"/>
            <a:headEnd/>
            <a:tailEnd/>
          </a:ln>
        </p:spPr>
      </p:pic>
      <p:pic>
        <p:nvPicPr>
          <p:cNvPr id="9" name="Picture 17" descr="forest_tundra_trend_iotd_lrg"/>
          <p:cNvPicPr>
            <a:picLocks noChangeAspect="1" noChangeArrowheads="1"/>
          </p:cNvPicPr>
          <p:nvPr/>
        </p:nvPicPr>
        <p:blipFill>
          <a:blip r:embed="rId9"/>
          <a:srcRect t="16328"/>
          <a:stretch>
            <a:fillRect/>
          </a:stretch>
        </p:blipFill>
        <p:spPr bwMode="auto">
          <a:xfrm>
            <a:off x="6069882" y="4698654"/>
            <a:ext cx="1960443" cy="1144588"/>
          </a:xfrm>
          <a:prstGeom prst="rect">
            <a:avLst/>
          </a:prstGeom>
          <a:noFill/>
          <a:ln w="9525">
            <a:noFill/>
            <a:miter lim="800000"/>
            <a:headEnd/>
            <a:tailEnd/>
          </a:ln>
        </p:spPr>
      </p:pic>
      <p:sp>
        <p:nvSpPr>
          <p:cNvPr id="10" name="TextBox 9"/>
          <p:cNvSpPr txBox="1"/>
          <p:nvPr/>
        </p:nvSpPr>
        <p:spPr>
          <a:xfrm>
            <a:off x="795679" y="-38484"/>
            <a:ext cx="2693240" cy="400110"/>
          </a:xfrm>
          <a:prstGeom prst="rect">
            <a:avLst/>
          </a:prstGeom>
          <a:noFill/>
        </p:spPr>
        <p:txBody>
          <a:bodyPr wrap="none" rtlCol="0">
            <a:spAutoFit/>
          </a:bodyPr>
          <a:lstStyle/>
          <a:p>
            <a:r>
              <a:rPr lang="en-US" sz="2000" dirty="0"/>
              <a:t>Ice-Albedo Feedback (+)</a:t>
            </a:r>
          </a:p>
        </p:txBody>
      </p:sp>
      <p:sp>
        <p:nvSpPr>
          <p:cNvPr id="11" name="TextBox 10"/>
          <p:cNvSpPr txBox="1"/>
          <p:nvPr/>
        </p:nvSpPr>
        <p:spPr>
          <a:xfrm>
            <a:off x="5585423" y="-39872"/>
            <a:ext cx="2914154" cy="400110"/>
          </a:xfrm>
          <a:prstGeom prst="rect">
            <a:avLst/>
          </a:prstGeom>
          <a:noFill/>
        </p:spPr>
        <p:txBody>
          <a:bodyPr wrap="none" rtlCol="0">
            <a:spAutoFit/>
          </a:bodyPr>
          <a:lstStyle/>
          <a:p>
            <a:r>
              <a:rPr lang="en-US" sz="2000" dirty="0"/>
              <a:t>Water Vapor Feedback (+)</a:t>
            </a:r>
          </a:p>
        </p:txBody>
      </p:sp>
      <p:sp>
        <p:nvSpPr>
          <p:cNvPr id="12" name="TextBox 11"/>
          <p:cNvSpPr txBox="1"/>
          <p:nvPr/>
        </p:nvSpPr>
        <p:spPr>
          <a:xfrm>
            <a:off x="6754" y="3316078"/>
            <a:ext cx="4128178" cy="400110"/>
          </a:xfrm>
          <a:prstGeom prst="rect">
            <a:avLst/>
          </a:prstGeom>
          <a:noFill/>
        </p:spPr>
        <p:txBody>
          <a:bodyPr wrap="none" rtlCol="0">
            <a:spAutoFit/>
          </a:bodyPr>
          <a:lstStyle/>
          <a:p>
            <a:r>
              <a:rPr lang="en-US" sz="2000" dirty="0"/>
              <a:t>Vegetation-Precipitation Feedback (+)</a:t>
            </a:r>
          </a:p>
        </p:txBody>
      </p:sp>
      <p:sp>
        <p:nvSpPr>
          <p:cNvPr id="13" name="TextBox 12"/>
          <p:cNvSpPr txBox="1"/>
          <p:nvPr/>
        </p:nvSpPr>
        <p:spPr>
          <a:xfrm>
            <a:off x="5273972" y="3318766"/>
            <a:ext cx="3535694" cy="400110"/>
          </a:xfrm>
          <a:prstGeom prst="rect">
            <a:avLst/>
          </a:prstGeom>
          <a:noFill/>
        </p:spPr>
        <p:txBody>
          <a:bodyPr wrap="none" rtlCol="0">
            <a:spAutoFit/>
          </a:bodyPr>
          <a:lstStyle/>
          <a:p>
            <a:r>
              <a:rPr lang="en-US" sz="2000" dirty="0"/>
              <a:t>Vegetation-Albedo Feedback (+)</a:t>
            </a:r>
          </a:p>
        </p:txBody>
      </p:sp>
    </p:spTree>
    <p:extLst>
      <p:ext uri="{BB962C8B-B14F-4D97-AF65-F5344CB8AC3E}">
        <p14:creationId xmlns:p14="http://schemas.microsoft.com/office/powerpoint/2010/main" val="1091835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in Climate Models</a:t>
            </a:r>
          </a:p>
        </p:txBody>
      </p:sp>
      <p:sp>
        <p:nvSpPr>
          <p:cNvPr id="3" name="Content Placeholder 2"/>
          <p:cNvSpPr>
            <a:spLocks noGrp="1"/>
          </p:cNvSpPr>
          <p:nvPr>
            <p:ph idx="1"/>
          </p:nvPr>
        </p:nvSpPr>
        <p:spPr/>
        <p:txBody>
          <a:bodyPr/>
          <a:lstStyle/>
          <a:p>
            <a:r>
              <a:rPr lang="en-US" dirty="0"/>
              <a:t>Problem: How do we know climate models are right?</a:t>
            </a:r>
          </a:p>
          <a:p>
            <a:endParaRPr lang="en-US" dirty="0"/>
          </a:p>
          <a:p>
            <a:r>
              <a:rPr lang="en-US" dirty="0"/>
              <a:t>Solution: Use a bunch of different ones</a:t>
            </a:r>
          </a:p>
          <a:p>
            <a:pPr lvl="1"/>
            <a:r>
              <a:rPr lang="en-US" dirty="0"/>
              <a:t>No model is the ’True Model’</a:t>
            </a:r>
          </a:p>
          <a:p>
            <a:pPr lvl="1"/>
            <a:r>
              <a:rPr lang="en-US" dirty="0"/>
              <a:t>Multi-Model Ensembles get at structural uncertainty</a:t>
            </a:r>
          </a:p>
        </p:txBody>
      </p:sp>
    </p:spTree>
    <p:extLst>
      <p:ext uri="{BB962C8B-B14F-4D97-AF65-F5344CB8AC3E}">
        <p14:creationId xmlns:p14="http://schemas.microsoft.com/office/powerpoint/2010/main" val="185418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0"/>
            <a:ext cx="8389620" cy="6858000"/>
          </a:xfrm>
          <a:prstGeom prst="rect">
            <a:avLst/>
          </a:prstGeom>
        </p:spPr>
      </p:pic>
    </p:spTree>
    <p:extLst>
      <p:ext uri="{BB962C8B-B14F-4D97-AF65-F5344CB8AC3E}">
        <p14:creationId xmlns:p14="http://schemas.microsoft.com/office/powerpoint/2010/main" val="1266421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fontScale="90000"/>
          </a:bodyPr>
          <a:lstStyle/>
          <a:p>
            <a:pPr marL="341313" indent="-341313" algn="l">
              <a:buFont typeface="Arial"/>
              <a:buChar char="•"/>
            </a:pPr>
            <a:r>
              <a:rPr lang="en-US" sz="3200" b="0" dirty="0">
                <a:latin typeface="Palatino"/>
                <a:cs typeface="Palatino"/>
              </a:rPr>
              <a:t>Model simulations reproduce the 20</a:t>
            </a:r>
            <a:r>
              <a:rPr lang="en-US" sz="3200" b="0" baseline="30000" dirty="0">
                <a:latin typeface="Palatino"/>
                <a:cs typeface="Palatino"/>
              </a:rPr>
              <a:t>th</a:t>
            </a:r>
            <a:r>
              <a:rPr lang="en-US" sz="3200" b="0" dirty="0">
                <a:latin typeface="Palatino"/>
                <a:cs typeface="Palatino"/>
              </a:rPr>
              <a:t> century observed warming</a:t>
            </a:r>
          </a:p>
        </p:txBody>
      </p:sp>
      <p:sp>
        <p:nvSpPr>
          <p:cNvPr id="3" name="Content Placeholder 2"/>
          <p:cNvSpPr>
            <a:spLocks noGrp="1"/>
          </p:cNvSpPr>
          <p:nvPr>
            <p:ph sz="half" idx="1"/>
          </p:nvPr>
        </p:nvSpPr>
        <p:spPr>
          <a:xfrm>
            <a:off x="5716451" y="4563395"/>
            <a:ext cx="3200400" cy="1828800"/>
          </a:xfrm>
        </p:spPr>
        <p:txBody>
          <a:bodyPr anchor="ctr" anchorCtr="0">
            <a:noAutofit/>
          </a:bodyPr>
          <a:lstStyle/>
          <a:p>
            <a:pPr marL="227013" indent="-227013">
              <a:spcBef>
                <a:spcPts val="0"/>
              </a:spcBef>
              <a:buNone/>
            </a:pPr>
            <a:r>
              <a:rPr lang="en-US" sz="2000" dirty="0">
                <a:latin typeface="Palatino"/>
                <a:cs typeface="Palatino"/>
              </a:rPr>
              <a:t>Models forced with an-</a:t>
            </a:r>
            <a:r>
              <a:rPr lang="en-US" sz="2000" dirty="0" err="1">
                <a:latin typeface="Palatino"/>
                <a:cs typeface="Palatino"/>
              </a:rPr>
              <a:t>thropogenic</a:t>
            </a:r>
            <a:r>
              <a:rPr lang="en-US" sz="2000" dirty="0">
                <a:latin typeface="Palatino"/>
                <a:cs typeface="Palatino"/>
              </a:rPr>
              <a:t> </a:t>
            </a:r>
            <a:r>
              <a:rPr lang="en-US" sz="2000" i="1" u="sng" dirty="0">
                <a:latin typeface="Palatino"/>
                <a:cs typeface="Palatino"/>
              </a:rPr>
              <a:t>and</a:t>
            </a:r>
            <a:r>
              <a:rPr lang="en-US" sz="2000" dirty="0">
                <a:latin typeface="Palatino"/>
                <a:cs typeface="Palatino"/>
              </a:rPr>
              <a:t> natural forcing reproduce </a:t>
            </a:r>
            <a:r>
              <a:rPr lang="en-US" sz="2000" dirty="0" err="1">
                <a:latin typeface="Palatino"/>
                <a:cs typeface="Palatino"/>
              </a:rPr>
              <a:t>ob</a:t>
            </a:r>
            <a:r>
              <a:rPr lang="en-US" sz="2000" dirty="0">
                <a:latin typeface="Palatino"/>
                <a:cs typeface="Palatino"/>
              </a:rPr>
              <a:t>-served warming</a:t>
            </a:r>
          </a:p>
          <a:p>
            <a:pPr marL="227013" indent="-227013">
              <a:spcBef>
                <a:spcPts val="0"/>
              </a:spcBef>
              <a:buNone/>
            </a:pPr>
            <a:r>
              <a:rPr lang="en-US" sz="2000" dirty="0">
                <a:latin typeface="Palatino"/>
                <a:cs typeface="Palatino"/>
              </a:rPr>
              <a:t>Models with only natural forcing do not</a:t>
            </a:r>
          </a:p>
        </p:txBody>
      </p:sp>
      <p:sp>
        <p:nvSpPr>
          <p:cNvPr id="5" name="TextBox 4"/>
          <p:cNvSpPr txBox="1"/>
          <p:nvPr/>
        </p:nvSpPr>
        <p:spPr>
          <a:xfrm>
            <a:off x="230051" y="4194063"/>
            <a:ext cx="2864524" cy="369332"/>
          </a:xfrm>
          <a:prstGeom prst="rect">
            <a:avLst/>
          </a:prstGeom>
          <a:noFill/>
        </p:spPr>
        <p:txBody>
          <a:bodyPr wrap="none" rtlCol="0">
            <a:spAutoFit/>
          </a:bodyPr>
          <a:lstStyle/>
          <a:p>
            <a:r>
              <a:rPr lang="en-US" b="1" i="1" dirty="0">
                <a:latin typeface="Palatino"/>
                <a:cs typeface="Palatino"/>
              </a:rPr>
              <a:t>Are the models any good?</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31444" y="6451770"/>
            <a:ext cx="2385407" cy="338554"/>
          </a:xfrm>
          <a:prstGeom prst="rect">
            <a:avLst/>
          </a:prstGeom>
          <a:noFill/>
        </p:spPr>
        <p:txBody>
          <a:bodyPr wrap="none" rtlCol="0">
            <a:spAutoFit/>
          </a:bodyPr>
          <a:lstStyle/>
          <a:p>
            <a:pPr algn="r"/>
            <a:r>
              <a:rPr lang="en-US" sz="1600" i="1" dirty="0">
                <a:latin typeface="Palatino"/>
                <a:ea typeface="MS PGothic" charset="0"/>
                <a:cs typeface="Palatino"/>
              </a:rPr>
              <a:t>IPCC AR5 WGI Fig. 10.1</a:t>
            </a:r>
          </a:p>
        </p:txBody>
      </p:sp>
      <p:pic>
        <p:nvPicPr>
          <p:cNvPr id="11" name="Picture 10" descr="TS_AllForcing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70" y="354668"/>
            <a:ext cx="4102555"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S_NatForcings.tif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645520" y="354668"/>
            <a:ext cx="409819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796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24771"/>
            <a:ext cx="8229600" cy="1143000"/>
          </a:xfrm>
        </p:spPr>
        <p:txBody>
          <a:bodyPr>
            <a:normAutofit fontScale="90000"/>
          </a:bodyPr>
          <a:lstStyle/>
          <a:p>
            <a:pPr marL="2281238" indent="-2281238" algn="l"/>
            <a:r>
              <a:rPr lang="en-US" dirty="0"/>
              <a:t>Problem:</a:t>
            </a:r>
            <a:r>
              <a:rPr lang="en-US" dirty="0">
                <a:solidFill>
                  <a:srgbClr val="000000"/>
                </a:solidFill>
              </a:rPr>
              <a:t> 	</a:t>
            </a:r>
            <a:r>
              <a:rPr lang="en-US" b="0" dirty="0">
                <a:solidFill>
                  <a:srgbClr val="000000"/>
                </a:solidFill>
              </a:rPr>
              <a:t>Climate change is global, but our experience is local</a:t>
            </a:r>
            <a:endParaRPr lang="en-US" dirty="0"/>
          </a:p>
        </p:txBody>
      </p:sp>
    </p:spTree>
    <p:extLst>
      <p:ext uri="{BB962C8B-B14F-4D97-AF65-F5344CB8AC3E}">
        <p14:creationId xmlns:p14="http://schemas.microsoft.com/office/powerpoint/2010/main" val="221782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8686800" cy="1144588"/>
          </a:xfrm>
        </p:spPr>
        <p:txBody>
          <a:bodyPr>
            <a:normAutofit fontScale="90000"/>
          </a:bodyPr>
          <a:lstStyle/>
          <a:p>
            <a:r>
              <a:rPr lang="en-US" sz="2800" b="1" dirty="0">
                <a:latin typeface="Palatino"/>
                <a:cs typeface="Palatino"/>
              </a:rPr>
              <a:t>The Wisconsin Initiative on Climate Change Impacts</a:t>
            </a:r>
            <a:br>
              <a:rPr lang="en-US" sz="2800" b="1" dirty="0">
                <a:latin typeface="Palatino"/>
                <a:cs typeface="Palatino"/>
              </a:rPr>
            </a:br>
            <a:r>
              <a:rPr lang="en-US" sz="3600" b="1" dirty="0">
                <a:latin typeface="Palatino"/>
                <a:cs typeface="Palatino"/>
              </a:rPr>
              <a:t>WICCI</a:t>
            </a:r>
            <a:endParaRPr lang="en-US" sz="2800" b="1" dirty="0">
              <a:latin typeface="Palatino"/>
              <a:cs typeface="Palatino"/>
            </a:endParaRPr>
          </a:p>
        </p:txBody>
      </p:sp>
      <p:pic>
        <p:nvPicPr>
          <p:cNvPr id="5" name="Picture 4" descr="assessment_cove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97634"/>
            <a:ext cx="2766493" cy="3591587"/>
          </a:xfrm>
          <a:prstGeom prst="rect">
            <a:avLst/>
          </a:prstGeom>
          <a:ln>
            <a:solidFill>
              <a:srgbClr val="000000"/>
            </a:solidFill>
          </a:ln>
        </p:spPr>
      </p:pic>
      <p:sp>
        <p:nvSpPr>
          <p:cNvPr id="6" name="TextBox 5"/>
          <p:cNvSpPr txBox="1"/>
          <p:nvPr/>
        </p:nvSpPr>
        <p:spPr>
          <a:xfrm>
            <a:off x="228600" y="5181600"/>
            <a:ext cx="8686800" cy="1200328"/>
          </a:xfrm>
          <a:prstGeom prst="rect">
            <a:avLst/>
          </a:prstGeom>
          <a:noFill/>
        </p:spPr>
        <p:txBody>
          <a:bodyPr wrap="square" rtlCol="0">
            <a:spAutoFit/>
          </a:bodyPr>
          <a:lstStyle/>
          <a:p>
            <a:r>
              <a:rPr lang="en-US" sz="2400" b="1" i="1" dirty="0">
                <a:latin typeface="Palatino"/>
                <a:cs typeface="Palatino"/>
              </a:rPr>
              <a:t>WICCI’s mission</a:t>
            </a:r>
            <a:r>
              <a:rPr lang="en-US" sz="2400" dirty="0">
                <a:latin typeface="Palatino"/>
                <a:cs typeface="Palatino"/>
              </a:rPr>
              <a:t> is to generate and share information that can limit vulnerability to climate change in Wisconsin and the Upper Midwest.</a:t>
            </a:r>
          </a:p>
        </p:txBody>
      </p:sp>
      <p:grpSp>
        <p:nvGrpSpPr>
          <p:cNvPr id="14" name="Group 13"/>
          <p:cNvGrpSpPr/>
          <p:nvPr/>
        </p:nvGrpSpPr>
        <p:grpSpPr>
          <a:xfrm>
            <a:off x="3886200" y="1397634"/>
            <a:ext cx="4355547" cy="3591587"/>
            <a:chOff x="4336785" y="1415715"/>
            <a:chExt cx="4355547" cy="3591587"/>
          </a:xfrm>
        </p:grpSpPr>
        <p:pic>
          <p:nvPicPr>
            <p:cNvPr id="3" name="Picture 2"/>
            <p:cNvPicPr>
              <a:picLocks noChangeAspect="1"/>
            </p:cNvPicPr>
            <p:nvPr/>
          </p:nvPicPr>
          <p:blipFill>
            <a:blip r:embed="rId3"/>
            <a:stretch>
              <a:fillRect/>
            </a:stretch>
          </p:blipFill>
          <p:spPr>
            <a:xfrm>
              <a:off x="4345044" y="2641863"/>
              <a:ext cx="1524000" cy="1143000"/>
            </a:xfrm>
            <a:prstGeom prst="rect">
              <a:avLst/>
            </a:prstGeom>
            <a:ln w="19050" cmpd="sng">
              <a:solidFill>
                <a:srgbClr val="000000"/>
              </a:solidFill>
            </a:ln>
          </p:spPr>
        </p:pic>
        <p:pic>
          <p:nvPicPr>
            <p:cNvPr id="4" name="Picture 3"/>
            <p:cNvPicPr>
              <a:picLocks noChangeAspect="1"/>
            </p:cNvPicPr>
            <p:nvPr/>
          </p:nvPicPr>
          <p:blipFill rotWithShape="1">
            <a:blip r:embed="rId4"/>
            <a:srcRect t="19810" b="5475"/>
            <a:stretch/>
          </p:blipFill>
          <p:spPr>
            <a:xfrm>
              <a:off x="7549332" y="3851954"/>
              <a:ext cx="1143000" cy="1138667"/>
            </a:xfrm>
            <a:prstGeom prst="rect">
              <a:avLst/>
            </a:prstGeom>
            <a:ln w="19050" cmpd="sng">
              <a:solidFill>
                <a:srgbClr val="000000"/>
              </a:solidFill>
            </a:ln>
          </p:spPr>
        </p:pic>
        <p:pic>
          <p:nvPicPr>
            <p:cNvPr id="7" name="Picture 6"/>
            <p:cNvPicPr>
              <a:picLocks noChangeAspect="1"/>
            </p:cNvPicPr>
            <p:nvPr/>
          </p:nvPicPr>
          <p:blipFill rotWithShape="1">
            <a:blip r:embed="rId5"/>
            <a:srcRect/>
            <a:stretch/>
          </p:blipFill>
          <p:spPr>
            <a:xfrm>
              <a:off x="5955957" y="3864302"/>
              <a:ext cx="1516177" cy="1143000"/>
            </a:xfrm>
            <a:prstGeom prst="rect">
              <a:avLst/>
            </a:prstGeom>
            <a:ln w="19050" cmpd="sng">
              <a:solidFill>
                <a:srgbClr val="000000"/>
              </a:solidFill>
            </a:ln>
          </p:spPr>
        </p:pic>
        <p:pic>
          <p:nvPicPr>
            <p:cNvPr id="8" name="Picture 7"/>
            <p:cNvPicPr>
              <a:picLocks noChangeAspect="1"/>
            </p:cNvPicPr>
            <p:nvPr/>
          </p:nvPicPr>
          <p:blipFill>
            <a:blip r:embed="rId6"/>
            <a:stretch>
              <a:fillRect/>
            </a:stretch>
          </p:blipFill>
          <p:spPr>
            <a:xfrm>
              <a:off x="7168332" y="1420420"/>
              <a:ext cx="1524000" cy="1143000"/>
            </a:xfrm>
            <a:prstGeom prst="rect">
              <a:avLst/>
            </a:prstGeom>
            <a:ln w="19050" cmpd="sng">
              <a:solidFill>
                <a:srgbClr val="000000"/>
              </a:solidFill>
            </a:ln>
          </p:spPr>
        </p:pic>
        <p:pic>
          <p:nvPicPr>
            <p:cNvPr id="9" name="Picture 8"/>
            <p:cNvPicPr>
              <a:picLocks noChangeAspect="1"/>
            </p:cNvPicPr>
            <p:nvPr/>
          </p:nvPicPr>
          <p:blipFill rotWithShape="1">
            <a:blip r:embed="rId7"/>
            <a:srcRect l="7334"/>
            <a:stretch/>
          </p:blipFill>
          <p:spPr>
            <a:xfrm>
              <a:off x="7168332" y="2631014"/>
              <a:ext cx="1524000" cy="1143000"/>
            </a:xfrm>
            <a:prstGeom prst="rect">
              <a:avLst/>
            </a:prstGeom>
            <a:ln w="19050" cmpd="sng">
              <a:solidFill>
                <a:srgbClr val="000000"/>
              </a:solidFill>
            </a:ln>
          </p:spPr>
        </p:pic>
        <p:pic>
          <p:nvPicPr>
            <p:cNvPr id="10" name="Picture 9"/>
            <p:cNvPicPr>
              <a:picLocks noChangeAspect="1"/>
            </p:cNvPicPr>
            <p:nvPr/>
          </p:nvPicPr>
          <p:blipFill>
            <a:blip r:embed="rId8"/>
            <a:stretch>
              <a:fillRect/>
            </a:stretch>
          </p:blipFill>
          <p:spPr>
            <a:xfrm>
              <a:off x="5574956" y="1417045"/>
              <a:ext cx="1524001" cy="1143000"/>
            </a:xfrm>
            <a:prstGeom prst="rect">
              <a:avLst/>
            </a:prstGeom>
            <a:ln w="19050" cmpd="sng">
              <a:solidFill>
                <a:srgbClr val="000000"/>
              </a:solidFill>
            </a:ln>
          </p:spPr>
        </p:pic>
        <p:pic>
          <p:nvPicPr>
            <p:cNvPr id="11" name="Picture 10" descr="GWOW.tiff"/>
            <p:cNvPicPr>
              <a:picLocks noChangeAspect="1"/>
            </p:cNvPicPr>
            <p:nvPr/>
          </p:nvPicPr>
          <p:blipFill rotWithShape="1">
            <a:blip r:embed="rId9">
              <a:extLst>
                <a:ext uri="{28A0092B-C50C-407E-A947-70E740481C1C}">
                  <a14:useLocalDpi xmlns:a14="http://schemas.microsoft.com/office/drawing/2010/main" val="0"/>
                </a:ext>
              </a:extLst>
            </a:blip>
            <a:srcRect l="6333" r="2732" b="503"/>
            <a:stretch/>
          </p:blipFill>
          <p:spPr>
            <a:xfrm>
              <a:off x="4336785" y="1415715"/>
              <a:ext cx="1148260" cy="1148260"/>
            </a:xfrm>
            <a:prstGeom prst="rect">
              <a:avLst/>
            </a:prstGeom>
            <a:ln w="19050" cmpd="sng">
              <a:solidFill>
                <a:srgbClr val="000000"/>
              </a:solidFill>
            </a:ln>
          </p:spPr>
        </p:pic>
        <p:pic>
          <p:nvPicPr>
            <p:cNvPr id="12" name="Picture 11"/>
            <p:cNvPicPr>
              <a:picLocks noChangeAspect="1"/>
            </p:cNvPicPr>
            <p:nvPr/>
          </p:nvPicPr>
          <p:blipFill rotWithShape="1">
            <a:blip r:embed="rId10"/>
            <a:srcRect l="1547" r="7753"/>
            <a:stretch/>
          </p:blipFill>
          <p:spPr>
            <a:xfrm>
              <a:off x="4344507" y="3864302"/>
              <a:ext cx="1524537" cy="1143000"/>
            </a:xfrm>
            <a:prstGeom prst="rect">
              <a:avLst/>
            </a:prstGeom>
            <a:ln w="19050" cmpd="sng">
              <a:solidFill>
                <a:srgbClr val="000000"/>
              </a:solidFill>
            </a:ln>
          </p:spPr>
        </p:pic>
        <p:pic>
          <p:nvPicPr>
            <p:cNvPr id="13" name="Picture 12"/>
            <p:cNvPicPr>
              <a:picLocks/>
            </p:cNvPicPr>
            <p:nvPr/>
          </p:nvPicPr>
          <p:blipFill>
            <a:blip r:embed="rId11"/>
            <a:stretch>
              <a:fillRect/>
            </a:stretch>
          </p:blipFill>
          <p:spPr>
            <a:xfrm>
              <a:off x="5955957" y="2637527"/>
              <a:ext cx="1143000" cy="1143000"/>
            </a:xfrm>
            <a:prstGeom prst="rect">
              <a:avLst/>
            </a:prstGeom>
            <a:ln w="19050" cmpd="sng">
              <a:solidFill>
                <a:schemeClr val="tx1"/>
              </a:solidFill>
            </a:ln>
          </p:spPr>
        </p:pic>
      </p:grpSp>
    </p:spTree>
    <p:extLst>
      <p:ext uri="{BB962C8B-B14F-4D97-AF65-F5344CB8AC3E}">
        <p14:creationId xmlns:p14="http://schemas.microsoft.com/office/powerpoint/2010/main" val="424759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exampl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2895600"/>
            <a:ext cx="777294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457200" y="1371600"/>
            <a:ext cx="8229600" cy="1354217"/>
          </a:xfrm>
          <a:prstGeom prst="rect">
            <a:avLst/>
          </a:prstGeom>
        </p:spPr>
        <p:txBody>
          <a:bodyPr wrap="square">
            <a:spAutoFit/>
          </a:bodyPr>
          <a:lstStyle/>
          <a:p>
            <a:pPr defTabSz="914400" eaLnBrk="0" fontAlgn="base" hangingPunct="0">
              <a:spcBef>
                <a:spcPct val="0"/>
              </a:spcBef>
              <a:spcAft>
                <a:spcPts val="1200"/>
              </a:spcAft>
            </a:pPr>
            <a:r>
              <a:rPr lang="en-US" sz="2400" b="1" dirty="0">
                <a:solidFill>
                  <a:srgbClr val="000000"/>
                </a:solidFill>
                <a:latin typeface="Palatino"/>
                <a:ea typeface="MS PGothic" charset="0"/>
                <a:cs typeface="Palatino"/>
              </a:rPr>
              <a:t>Problem:  </a:t>
            </a:r>
            <a:r>
              <a:rPr lang="en-US" sz="2400" dirty="0">
                <a:solidFill>
                  <a:srgbClr val="000000"/>
                </a:solidFill>
                <a:latin typeface="Palatino"/>
                <a:ea typeface="MS PGothic" charset="0"/>
                <a:cs typeface="Palatino"/>
              </a:rPr>
              <a:t>Climate models have coarse spatial resolution.</a:t>
            </a:r>
            <a:endParaRPr lang="en-US" sz="2400" b="1" dirty="0">
              <a:solidFill>
                <a:srgbClr val="000000"/>
              </a:solidFill>
              <a:latin typeface="Palatino"/>
              <a:ea typeface="MS PGothic" charset="0"/>
              <a:cs typeface="Palatino"/>
            </a:endParaRPr>
          </a:p>
          <a:p>
            <a:pPr defTabSz="914400" eaLnBrk="0" fontAlgn="base" hangingPunct="0">
              <a:spcBef>
                <a:spcPct val="0"/>
              </a:spcBef>
              <a:spcAft>
                <a:spcPts val="1200"/>
              </a:spcAft>
            </a:pPr>
            <a:r>
              <a:rPr lang="en-US" sz="2400" b="1" dirty="0">
                <a:solidFill>
                  <a:srgbClr val="000000"/>
                </a:solidFill>
                <a:latin typeface="Palatino"/>
                <a:ea typeface="MS PGothic" charset="0"/>
                <a:cs typeface="Palatino"/>
              </a:rPr>
              <a:t>Downscaling:</a:t>
            </a:r>
            <a:r>
              <a:rPr lang="en-US" sz="2400" dirty="0">
                <a:solidFill>
                  <a:srgbClr val="000000"/>
                </a:solidFill>
                <a:latin typeface="Palatino"/>
                <a:ea typeface="MS PGothic" charset="0"/>
                <a:cs typeface="Palatino"/>
              </a:rPr>
              <a:t>  Focus global projections to a scale relevant to climate impacts.</a:t>
            </a:r>
          </a:p>
        </p:txBody>
      </p:sp>
      <p:sp>
        <p:nvSpPr>
          <p:cNvPr id="4" name="Title 3"/>
          <p:cNvSpPr>
            <a:spLocks noGrp="1"/>
          </p:cNvSpPr>
          <p:nvPr>
            <p:ph type="title"/>
          </p:nvPr>
        </p:nvSpPr>
        <p:spPr/>
        <p:txBody>
          <a:bodyPr/>
          <a:lstStyle/>
          <a:p>
            <a:r>
              <a:rPr lang="en-US" b="1" u="sng" dirty="0"/>
              <a:t>Global </a:t>
            </a:r>
            <a:r>
              <a:rPr lang="en-US" b="1" u="sng" dirty="0">
                <a:sym typeface="Wingdings"/>
              </a:rPr>
              <a:t> Local Climate Change</a:t>
            </a:r>
            <a:endParaRPr lang="en-US" b="1" u="sng" dirty="0"/>
          </a:p>
        </p:txBody>
      </p:sp>
    </p:spTree>
    <p:extLst>
      <p:ext uri="{BB962C8B-B14F-4D97-AF65-F5344CB8AC3E}">
        <p14:creationId xmlns:p14="http://schemas.microsoft.com/office/powerpoint/2010/main" val="1601490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457200" y="457200"/>
            <a:ext cx="8229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b="1" dirty="0">
                <a:solidFill>
                  <a:srgbClr val="B40000"/>
                </a:solidFill>
                <a:latin typeface="Palatino"/>
                <a:ea typeface="ＭＳ Ｐゴシック" charset="0"/>
                <a:cs typeface="Palatino"/>
              </a:rPr>
              <a:t>Why methodology matters…</a:t>
            </a:r>
            <a:endParaRPr lang="en-US" sz="3200" dirty="0">
              <a:solidFill>
                <a:srgbClr val="B40000"/>
              </a:solidFill>
              <a:latin typeface="Palatino"/>
              <a:ea typeface="ＭＳ Ｐゴシック" charset="0"/>
              <a:cs typeface="Palatino"/>
            </a:endParaRPr>
          </a:p>
        </p:txBody>
      </p:sp>
      <p:sp>
        <p:nvSpPr>
          <p:cNvPr id="95234" name="Text Box 3"/>
          <p:cNvSpPr txBox="1">
            <a:spLocks noChangeArrowheads="1"/>
          </p:cNvSpPr>
          <p:nvPr/>
        </p:nvSpPr>
        <p:spPr bwMode="auto">
          <a:xfrm>
            <a:off x="373063" y="1282700"/>
            <a:ext cx="8397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defTabSz="914400" fontAlgn="base">
              <a:spcBef>
                <a:spcPct val="0"/>
              </a:spcBef>
              <a:spcAft>
                <a:spcPts val="600"/>
              </a:spcAft>
            </a:pPr>
            <a:endParaRPr lang="en-US" sz="2400" dirty="0">
              <a:solidFill>
                <a:srgbClr val="000000"/>
              </a:solidFill>
              <a:latin typeface="Arial" charset="0"/>
            </a:endParaRPr>
          </a:p>
        </p:txBody>
      </p:sp>
      <p:pic>
        <p:nvPicPr>
          <p:cNvPr id="95235" name="Picture 3" descr="fig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8900" y="1250950"/>
            <a:ext cx="6426200" cy="5099050"/>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13570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a:bodyPr>
          <a:lstStyle/>
          <a:p>
            <a:pPr marL="341313" indent="-341313" algn="l">
              <a:buFont typeface="Arial"/>
              <a:buChar char="•"/>
            </a:pPr>
            <a:r>
              <a:rPr lang="en-US" sz="3200" b="0" dirty="0">
                <a:latin typeface="Palatino"/>
                <a:cs typeface="Palatino"/>
              </a:rPr>
              <a:t>Carbon dioxide </a:t>
            </a:r>
            <a:r>
              <a:rPr lang="en-US" sz="3200" b="0" dirty="0" err="1">
                <a:latin typeface="Palatino"/>
                <a:cs typeface="Palatino"/>
              </a:rPr>
              <a:t>concen-tration</a:t>
            </a:r>
            <a:r>
              <a:rPr lang="en-US" sz="3200" b="0" dirty="0">
                <a:latin typeface="Palatino"/>
                <a:cs typeface="Palatino"/>
              </a:rPr>
              <a:t> is increasing due to human activity</a:t>
            </a:r>
          </a:p>
        </p:txBody>
      </p:sp>
      <p:sp>
        <p:nvSpPr>
          <p:cNvPr id="3" name="Content Placeholder 2"/>
          <p:cNvSpPr>
            <a:spLocks noGrp="1"/>
          </p:cNvSpPr>
          <p:nvPr>
            <p:ph sz="half" idx="1"/>
          </p:nvPr>
        </p:nvSpPr>
        <p:spPr>
          <a:xfrm>
            <a:off x="5716451" y="4563395"/>
            <a:ext cx="3200400" cy="1828800"/>
          </a:xfrm>
        </p:spPr>
        <p:txBody>
          <a:bodyPr anchor="ctr" anchorCtr="0">
            <a:noAutofit/>
          </a:bodyPr>
          <a:lstStyle/>
          <a:p>
            <a:pPr marL="227013" indent="-227013">
              <a:spcBef>
                <a:spcPts val="0"/>
              </a:spcBef>
              <a:buNone/>
            </a:pPr>
            <a:r>
              <a:rPr lang="en-US" sz="2000" dirty="0">
                <a:latin typeface="Palatino"/>
                <a:cs typeface="Palatino"/>
              </a:rPr>
              <a:t>Carbon isotope ratios confirm fossil fuel origin</a:t>
            </a:r>
          </a:p>
          <a:p>
            <a:pPr marL="227013" indent="-227013">
              <a:spcBef>
                <a:spcPts val="0"/>
              </a:spcBef>
              <a:buNone/>
            </a:pPr>
            <a:r>
              <a:rPr lang="en-US" sz="2000" dirty="0">
                <a:latin typeface="Palatino"/>
                <a:cs typeface="Palatino"/>
              </a:rPr>
              <a:t>Annual variations due to biosphere “breathing”</a:t>
            </a:r>
          </a:p>
        </p:txBody>
      </p:sp>
      <p:sp>
        <p:nvSpPr>
          <p:cNvPr id="5" name="TextBox 4"/>
          <p:cNvSpPr txBox="1"/>
          <p:nvPr/>
        </p:nvSpPr>
        <p:spPr>
          <a:xfrm>
            <a:off x="230051" y="4194063"/>
            <a:ext cx="4963318" cy="369332"/>
          </a:xfrm>
          <a:prstGeom prst="rect">
            <a:avLst/>
          </a:prstGeom>
          <a:noFill/>
        </p:spPr>
        <p:txBody>
          <a:bodyPr wrap="none" rtlCol="0">
            <a:spAutoFit/>
          </a:bodyPr>
          <a:lstStyle/>
          <a:p>
            <a:r>
              <a:rPr lang="en-US" b="1" i="1" dirty="0">
                <a:latin typeface="Palatino"/>
                <a:cs typeface="Palatino"/>
              </a:rPr>
              <a:t>Three things we know about climate change…</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013846" y="6432635"/>
            <a:ext cx="4903005" cy="338554"/>
          </a:xfrm>
          <a:prstGeom prst="rect">
            <a:avLst/>
          </a:prstGeom>
          <a:noFill/>
        </p:spPr>
        <p:txBody>
          <a:bodyPr wrap="none" rtlCol="0">
            <a:spAutoFit/>
          </a:bodyPr>
          <a:lstStyle/>
          <a:p>
            <a:r>
              <a:rPr lang="en-US" sz="1600" dirty="0">
                <a:latin typeface="Palatino"/>
                <a:cs typeface="Palatino"/>
                <a:hlinkClick r:id="rId2"/>
              </a:rPr>
              <a:t>https://scripps.ucsd.edu/programs/keelingcurve/</a:t>
            </a:r>
            <a:r>
              <a:rPr lang="en-US" sz="1600" dirty="0">
                <a:latin typeface="Palatino"/>
                <a:cs typeface="Palatino"/>
              </a:rPr>
              <a:t> </a:t>
            </a:r>
          </a:p>
        </p:txBody>
      </p:sp>
      <p:pic>
        <p:nvPicPr>
          <p:cNvPr id="4" name="Picture 3" descr="mlo_full_reco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8683"/>
            <a:ext cx="6096000" cy="3657600"/>
          </a:xfrm>
          <a:prstGeom prst="rect">
            <a:avLst/>
          </a:prstGeom>
          <a:ln w="38100" cmpd="sng">
            <a:solidFill>
              <a:srgbClr val="000000"/>
            </a:solidFill>
          </a:ln>
          <a:effectLst>
            <a:outerShdw blurRad="292100" dist="139700" dir="2700000" algn="tl" rotWithShape="0">
              <a:srgbClr val="333333">
                <a:alpha val="65000"/>
              </a:srgbClr>
            </a:outerShdw>
          </a:effectLst>
        </p:spPr>
      </p:pic>
      <p:pic>
        <p:nvPicPr>
          <p:cNvPr id="11" name="Picture 5" descr="keeling_b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0851" y="2168137"/>
            <a:ext cx="2286000" cy="2232498"/>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0018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WICCI Climate Working Group</a:t>
            </a:r>
          </a:p>
        </p:txBody>
      </p:sp>
      <p:pic>
        <p:nvPicPr>
          <p:cNvPr id="4" name="Picture 3" descr="screenshot_WICCI_CWG.tiff"/>
          <p:cNvPicPr>
            <a:picLocks noChangeAspect="1"/>
          </p:cNvPicPr>
          <p:nvPr/>
        </p:nvPicPr>
        <p:blipFill rotWithShape="1">
          <a:blip r:embed="rId2">
            <a:extLst>
              <a:ext uri="{28A0092B-C50C-407E-A947-70E740481C1C}">
                <a14:useLocalDpi xmlns:a14="http://schemas.microsoft.com/office/drawing/2010/main" val="0"/>
              </a:ext>
            </a:extLst>
          </a:blip>
          <a:srcRect t="4005"/>
          <a:stretch/>
        </p:blipFill>
        <p:spPr>
          <a:xfrm>
            <a:off x="1835952" y="1417638"/>
            <a:ext cx="5472096" cy="458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330743" y="6131459"/>
            <a:ext cx="5694444" cy="369332"/>
          </a:xfrm>
          <a:prstGeom prst="rect">
            <a:avLst/>
          </a:prstGeom>
          <a:noFill/>
        </p:spPr>
        <p:txBody>
          <a:bodyPr wrap="none" rtlCol="0">
            <a:spAutoFit/>
          </a:bodyPr>
          <a:lstStyle/>
          <a:p>
            <a:r>
              <a:rPr lang="en-US" dirty="0"/>
              <a:t>http://</a:t>
            </a:r>
            <a:r>
              <a:rPr lang="en-US" dirty="0" err="1"/>
              <a:t>nelson.wisc.edu</a:t>
            </a:r>
            <a:r>
              <a:rPr lang="en-US" dirty="0"/>
              <a:t>/</a:t>
            </a:r>
            <a:r>
              <a:rPr lang="en-US" dirty="0" err="1"/>
              <a:t>ccr</a:t>
            </a:r>
            <a:r>
              <a:rPr lang="en-US" dirty="0"/>
              <a:t>/resources/</a:t>
            </a:r>
            <a:r>
              <a:rPr lang="en-US" dirty="0" err="1"/>
              <a:t>wisconsin</a:t>
            </a:r>
            <a:r>
              <a:rPr lang="en-US" dirty="0"/>
              <a:t>/</a:t>
            </a:r>
            <a:r>
              <a:rPr lang="en-US" dirty="0" err="1"/>
              <a:t>index.php</a:t>
            </a:r>
            <a:endParaRPr lang="en-US" dirty="0"/>
          </a:p>
        </p:txBody>
      </p:sp>
    </p:spTree>
    <p:extLst>
      <p:ext uri="{BB962C8B-B14F-4D97-AF65-F5344CB8AC3E}">
        <p14:creationId xmlns:p14="http://schemas.microsoft.com/office/powerpoint/2010/main" val="3732652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Wisconsin Temperature Change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0" y="1417638"/>
            <a:ext cx="5943600" cy="5058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5551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Wisconsin Temperature Change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731941"/>
            <a:ext cx="5257932" cy="447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6"/>
          <p:cNvSpPr txBox="1">
            <a:spLocks noChangeArrowheads="1"/>
          </p:cNvSpPr>
          <p:nvPr/>
        </p:nvSpPr>
        <p:spPr bwMode="auto">
          <a:xfrm>
            <a:off x="5011482" y="4339265"/>
            <a:ext cx="3822700" cy="1384300"/>
          </a:xfrm>
          <a:prstGeom prst="rect">
            <a:avLst/>
          </a:prstGeom>
          <a:solidFill>
            <a:schemeClr val="bg1"/>
          </a:solidFill>
          <a:ln w="57150" cmpd="sng">
            <a:solidFill>
              <a:srgbClr val="000000"/>
            </a:solidFill>
            <a:round/>
            <a:headEnd/>
            <a:tailEnd/>
          </a:ln>
          <a:extLst/>
        </p:spPr>
        <p:txBody>
          <a:bodyPr>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dirty="0">
                <a:latin typeface="Arial" charset="0"/>
                <a:ea typeface="MS PGothic" charset="0"/>
                <a:cs typeface="MS PGothic" charset="0"/>
              </a:rPr>
              <a:t>Wisconsin will warm by 3° – 9°F by mid-21</a:t>
            </a:r>
            <a:r>
              <a:rPr lang="en-US" sz="2800" baseline="30000" dirty="0">
                <a:latin typeface="Arial" charset="0"/>
                <a:ea typeface="MS PGothic" charset="0"/>
                <a:cs typeface="MS PGothic" charset="0"/>
              </a:rPr>
              <a:t>st</a:t>
            </a:r>
            <a:r>
              <a:rPr lang="en-US" sz="2800" dirty="0">
                <a:latin typeface="Arial" charset="0"/>
                <a:ea typeface="MS PGothic" charset="0"/>
                <a:cs typeface="MS PGothic" charset="0"/>
              </a:rPr>
              <a:t> century</a:t>
            </a:r>
          </a:p>
        </p:txBody>
      </p:sp>
      <p:sp>
        <p:nvSpPr>
          <p:cNvPr id="6" name="Parallelogram 5"/>
          <p:cNvSpPr/>
          <p:nvPr/>
        </p:nvSpPr>
        <p:spPr bwMode="auto">
          <a:xfrm rot="650488">
            <a:off x="2663128" y="1497630"/>
            <a:ext cx="4811121" cy="2653205"/>
          </a:xfrm>
          <a:prstGeom prst="parallelogram">
            <a:avLst>
              <a:gd name="adj" fmla="val 81425"/>
            </a:avLst>
          </a:prstGeom>
          <a:solidFill>
            <a:schemeClr val="bg1">
              <a:alpha val="78000"/>
            </a:schemeClr>
          </a:solidFill>
          <a:ln w="381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Unicode MS" pitchFamily="34" charset="-128"/>
            </a:endParaRPr>
          </a:p>
        </p:txBody>
      </p:sp>
      <p:pic>
        <p:nvPicPr>
          <p:cNvPr id="7"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097851" y="1443665"/>
            <a:ext cx="3637261" cy="2708275"/>
          </a:xfrm>
          <a:prstGeom prst="rect">
            <a:avLst/>
          </a:prstGeom>
          <a:noFill/>
          <a:ln w="571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40724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Temperature Change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595211"/>
            <a:ext cx="5257932" cy="447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5"/>
          <p:cNvSpPr txBox="1">
            <a:spLocks noChangeArrowheads="1"/>
          </p:cNvSpPr>
          <p:nvPr/>
        </p:nvSpPr>
        <p:spPr bwMode="auto">
          <a:xfrm>
            <a:off x="5634874" y="2717159"/>
            <a:ext cx="3509125" cy="2677656"/>
          </a:xfrm>
          <a:prstGeom prst="rect">
            <a:avLst/>
          </a:prstGeom>
          <a:solidFill>
            <a:srgbClr val="FFFFFF"/>
          </a:solidFill>
          <a:ln w="57150" cmpd="sng">
            <a:solidFill>
              <a:srgbClr val="000000"/>
            </a:solidFill>
            <a:round/>
            <a:headEnd/>
            <a:tailEnd/>
          </a:ln>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dirty="0">
                <a:latin typeface="Palatino"/>
                <a:ea typeface="MS PGothic" charset="0"/>
                <a:cs typeface="Palatino"/>
              </a:rPr>
              <a:t>Warming is most pronounced for winter nights  (Wisconsin winters warm by 5°– 12°F by mid-21</a:t>
            </a:r>
            <a:r>
              <a:rPr lang="en-US" sz="2800" baseline="30000" dirty="0">
                <a:latin typeface="Palatino"/>
                <a:ea typeface="MS PGothic" charset="0"/>
                <a:cs typeface="Palatino"/>
              </a:rPr>
              <a:t>st</a:t>
            </a:r>
            <a:r>
              <a:rPr lang="en-US" sz="2800" dirty="0">
                <a:latin typeface="Palatino"/>
                <a:ea typeface="MS PGothic" charset="0"/>
                <a:cs typeface="Palatino"/>
              </a:rPr>
              <a:t> century)</a:t>
            </a:r>
          </a:p>
        </p:txBody>
      </p:sp>
    </p:spTree>
    <p:extLst>
      <p:ext uri="{BB962C8B-B14F-4D97-AF65-F5344CB8AC3E}">
        <p14:creationId xmlns:p14="http://schemas.microsoft.com/office/powerpoint/2010/main" val="188900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Warmer Winters</a:t>
            </a:r>
          </a:p>
        </p:txBody>
      </p:sp>
      <p:pic>
        <p:nvPicPr>
          <p:cNvPr id="3" name="Picture 2" descr="Rittenhouse_Rissman_201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64" y="5149135"/>
            <a:ext cx="6676472" cy="1474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a:srcRect b="49209"/>
          <a:stretch/>
        </p:blipFill>
        <p:spPr>
          <a:xfrm>
            <a:off x="226321" y="1850317"/>
            <a:ext cx="4230771" cy="3200400"/>
          </a:xfrm>
          <a:prstGeom prst="rect">
            <a:avLst/>
          </a:prstGeom>
        </p:spPr>
      </p:pic>
      <p:pic>
        <p:nvPicPr>
          <p:cNvPr id="5" name="Picture 4"/>
          <p:cNvPicPr>
            <a:picLocks noChangeAspect="1"/>
          </p:cNvPicPr>
          <p:nvPr/>
        </p:nvPicPr>
        <p:blipFill rotWithShape="1">
          <a:blip r:embed="rId4"/>
          <a:srcRect t="50000"/>
          <a:stretch/>
        </p:blipFill>
        <p:spPr>
          <a:xfrm>
            <a:off x="4614619" y="1850317"/>
            <a:ext cx="4297680" cy="3200400"/>
          </a:xfrm>
          <a:prstGeom prst="rect">
            <a:avLst/>
          </a:prstGeom>
        </p:spPr>
      </p:pic>
      <p:sp>
        <p:nvSpPr>
          <p:cNvPr id="6" name="Rectangle 3"/>
          <p:cNvSpPr>
            <a:spLocks noChangeArrowheads="1"/>
          </p:cNvSpPr>
          <p:nvPr/>
        </p:nvSpPr>
        <p:spPr bwMode="auto">
          <a:xfrm>
            <a:off x="226321" y="1371600"/>
            <a:ext cx="25288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t>What does it mean?</a:t>
            </a:r>
          </a:p>
        </p:txBody>
      </p:sp>
    </p:spTree>
    <p:extLst>
      <p:ext uri="{BB962C8B-B14F-4D97-AF65-F5344CB8AC3E}">
        <p14:creationId xmlns:p14="http://schemas.microsoft.com/office/powerpoint/2010/main" val="194675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4"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14081" y="2536825"/>
            <a:ext cx="4762251" cy="309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a:lnSpc>
                <a:spcPct val="91000"/>
              </a:lnSpc>
            </a:pPr>
            <a:r>
              <a:rPr lang="en-US" sz="3800" b="1" u="sng" dirty="0">
                <a:effectLst>
                  <a:outerShdw blurRad="38100" dist="38100" dir="2700000" algn="tl">
                    <a:srgbClr val="DDDDDD"/>
                  </a:outerShdw>
                </a:effectLst>
                <a:latin typeface="Palatino"/>
                <a:cs typeface="Palatino"/>
              </a:rPr>
              <a:t>Warmer Winters</a:t>
            </a:r>
            <a:endParaRPr lang="en-US" b="1" dirty="0">
              <a:effectLst>
                <a:outerShdw blurRad="38100" dist="38100" dir="2700000" algn="tl">
                  <a:srgbClr val="DDDDDD"/>
                </a:outerShdw>
              </a:effectLst>
              <a:latin typeface="Palatino"/>
              <a:cs typeface="Palatino"/>
            </a:endParaRPr>
          </a:p>
        </p:txBody>
      </p:sp>
      <p:sp>
        <p:nvSpPr>
          <p:cNvPr id="78851" name="Rectangle 3"/>
          <p:cNvSpPr>
            <a:spLocks noChangeArrowheads="1"/>
          </p:cNvSpPr>
          <p:nvPr/>
        </p:nvSpPr>
        <p:spPr bwMode="auto">
          <a:xfrm>
            <a:off x="373063" y="13716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i="1"/>
              <a:t>What does it mean?</a:t>
            </a:r>
          </a:p>
        </p:txBody>
      </p:sp>
      <p:sp>
        <p:nvSpPr>
          <p:cNvPr id="78852" name="Rectangle 4"/>
          <p:cNvSpPr>
            <a:spLocks noChangeArrowheads="1"/>
          </p:cNvSpPr>
          <p:nvPr/>
        </p:nvSpPr>
        <p:spPr bwMode="auto">
          <a:xfrm>
            <a:off x="4572000" y="1521162"/>
            <a:ext cx="352266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i="1" dirty="0"/>
              <a:t>Warmer Winters </a:t>
            </a:r>
            <a:r>
              <a:rPr lang="en-US" sz="3600" i="1" dirty="0">
                <a:sym typeface="Symbol" charset="0"/>
              </a:rPr>
              <a:t></a:t>
            </a:r>
            <a:endParaRPr lang="en-US" sz="2400" i="1" dirty="0"/>
          </a:p>
          <a:p>
            <a:pPr algn="ctr"/>
            <a:r>
              <a:rPr lang="en-US" sz="2400" i="1" dirty="0"/>
              <a:t>Snow cover changes</a:t>
            </a:r>
          </a:p>
        </p:txBody>
      </p:sp>
      <p:sp>
        <p:nvSpPr>
          <p:cNvPr id="78853" name="Rectangle 8"/>
          <p:cNvSpPr>
            <a:spLocks noChangeArrowheads="1"/>
          </p:cNvSpPr>
          <p:nvPr/>
        </p:nvSpPr>
        <p:spPr bwMode="auto">
          <a:xfrm>
            <a:off x="5630782" y="5634038"/>
            <a:ext cx="1595517" cy="402336"/>
          </a:xfrm>
          <a:prstGeom prst="rect">
            <a:avLst/>
          </a:prstGeom>
          <a:solidFill>
            <a:srgbClr val="CCCCF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54" name="Rectangle 9"/>
          <p:cNvSpPr>
            <a:spLocks noChangeArrowheads="1"/>
          </p:cNvSpPr>
          <p:nvPr/>
        </p:nvSpPr>
        <p:spPr bwMode="auto">
          <a:xfrm>
            <a:off x="5791200" y="5634548"/>
            <a:ext cx="1230273" cy="402336"/>
          </a:xfrm>
          <a:prstGeom prst="rect">
            <a:avLst/>
          </a:prstGeom>
          <a:solidFill>
            <a:srgbClr val="FECCC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55" name="Rectangle 10"/>
          <p:cNvSpPr>
            <a:spLocks noChangeArrowheads="1"/>
          </p:cNvSpPr>
          <p:nvPr/>
        </p:nvSpPr>
        <p:spPr bwMode="auto">
          <a:xfrm>
            <a:off x="4819650" y="6035675"/>
            <a:ext cx="314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i="1" dirty="0"/>
              <a:t>Shorter Snow Season</a:t>
            </a:r>
          </a:p>
        </p:txBody>
      </p:sp>
      <p:sp>
        <p:nvSpPr>
          <p:cNvPr id="78856" name="Line 13"/>
          <p:cNvSpPr>
            <a:spLocks noChangeShapeType="1"/>
          </p:cNvSpPr>
          <p:nvPr/>
        </p:nvSpPr>
        <p:spPr bwMode="auto">
          <a:xfrm>
            <a:off x="5630782" y="5634038"/>
            <a:ext cx="0" cy="401637"/>
          </a:xfrm>
          <a:prstGeom prst="line">
            <a:avLst/>
          </a:prstGeom>
          <a:noFill/>
          <a:ln w="25400">
            <a:solidFill>
              <a:srgbClr val="00007D"/>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857" name="Line 14"/>
          <p:cNvSpPr>
            <a:spLocks noChangeShapeType="1"/>
          </p:cNvSpPr>
          <p:nvPr/>
        </p:nvSpPr>
        <p:spPr bwMode="auto">
          <a:xfrm>
            <a:off x="5791200" y="5633339"/>
            <a:ext cx="0" cy="402336"/>
          </a:xfrm>
          <a:prstGeom prst="line">
            <a:avLst/>
          </a:prstGeom>
          <a:noFill/>
          <a:ln w="25400">
            <a:solidFill>
              <a:srgbClr val="A8060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858" name="Line 15"/>
          <p:cNvSpPr>
            <a:spLocks noChangeShapeType="1"/>
          </p:cNvSpPr>
          <p:nvPr/>
        </p:nvSpPr>
        <p:spPr bwMode="auto">
          <a:xfrm>
            <a:off x="7021473" y="5634548"/>
            <a:ext cx="0" cy="402336"/>
          </a:xfrm>
          <a:prstGeom prst="line">
            <a:avLst/>
          </a:prstGeom>
          <a:noFill/>
          <a:ln w="25400">
            <a:solidFill>
              <a:srgbClr val="A8060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859" name="Line 16"/>
          <p:cNvSpPr>
            <a:spLocks noChangeShapeType="1"/>
          </p:cNvSpPr>
          <p:nvPr/>
        </p:nvSpPr>
        <p:spPr bwMode="auto">
          <a:xfrm>
            <a:off x="7226300" y="5634038"/>
            <a:ext cx="0" cy="402336"/>
          </a:xfrm>
          <a:prstGeom prst="line">
            <a:avLst/>
          </a:prstGeom>
          <a:noFill/>
          <a:ln w="25400">
            <a:solidFill>
              <a:srgbClr val="00007D"/>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860" name="Rectangle 17"/>
          <p:cNvSpPr>
            <a:spLocks noChangeArrowheads="1"/>
          </p:cNvSpPr>
          <p:nvPr/>
        </p:nvSpPr>
        <p:spPr bwMode="auto">
          <a:xfrm rot="5400000">
            <a:off x="8149431" y="3509169"/>
            <a:ext cx="862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00007D"/>
                </a:solidFill>
              </a:rPr>
              <a:t>Snow</a:t>
            </a:r>
            <a:endParaRPr lang="en-US"/>
          </a:p>
        </p:txBody>
      </p:sp>
      <p:sp>
        <p:nvSpPr>
          <p:cNvPr id="78861" name="Rectangle 18"/>
          <p:cNvSpPr>
            <a:spLocks noChangeArrowheads="1"/>
          </p:cNvSpPr>
          <p:nvPr/>
        </p:nvSpPr>
        <p:spPr bwMode="auto">
          <a:xfrm rot="5400000">
            <a:off x="8212931" y="4360069"/>
            <a:ext cx="735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FF0000"/>
                </a:solidFill>
              </a:rPr>
              <a:t>Rain</a:t>
            </a:r>
            <a:endParaRPr lang="en-US"/>
          </a:p>
        </p:txBody>
      </p:sp>
      <p:sp>
        <p:nvSpPr>
          <p:cNvPr id="78862" name="Line 19"/>
          <p:cNvSpPr>
            <a:spLocks noChangeShapeType="1"/>
          </p:cNvSpPr>
          <p:nvPr/>
        </p:nvSpPr>
        <p:spPr bwMode="auto">
          <a:xfrm flipV="1">
            <a:off x="8559800" y="2895600"/>
            <a:ext cx="0" cy="381000"/>
          </a:xfrm>
          <a:prstGeom prst="line">
            <a:avLst/>
          </a:prstGeom>
          <a:noFill/>
          <a:ln w="38100">
            <a:solidFill>
              <a:srgbClr val="00007D"/>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78863" name="Line 20"/>
          <p:cNvSpPr>
            <a:spLocks noChangeShapeType="1"/>
          </p:cNvSpPr>
          <p:nvPr/>
        </p:nvSpPr>
        <p:spPr bwMode="auto">
          <a:xfrm flipV="1">
            <a:off x="8559800" y="4926013"/>
            <a:ext cx="0" cy="381000"/>
          </a:xfrm>
          <a:prstGeom prst="line">
            <a:avLst/>
          </a:prstGeom>
          <a:noFill/>
          <a:ln w="38100">
            <a:solidFill>
              <a:srgbClr val="FF0000"/>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78865" name="Picture 22" descr="Marte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1841249"/>
            <a:ext cx="2654300" cy="2151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78866" name="Picture 23" descr="deerdo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4138613"/>
            <a:ext cx="3317875" cy="2211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78867" name="Rectangle 24"/>
          <p:cNvSpPr>
            <a:spLocks noChangeArrowheads="1"/>
          </p:cNvSpPr>
          <p:nvPr/>
        </p:nvSpPr>
        <p:spPr bwMode="auto">
          <a:xfrm>
            <a:off x="1862138" y="6324600"/>
            <a:ext cx="16748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600" i="1"/>
              <a:t>http://dnr.wi.gov/</a:t>
            </a:r>
          </a:p>
        </p:txBody>
      </p:sp>
    </p:spTree>
    <p:extLst>
      <p:ext uri="{BB962C8B-B14F-4D97-AF65-F5344CB8AC3E}">
        <p14:creationId xmlns:p14="http://schemas.microsoft.com/office/powerpoint/2010/main" val="3187381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a:lnSpc>
                <a:spcPct val="91000"/>
              </a:lnSpc>
            </a:pPr>
            <a:r>
              <a:rPr lang="en-US" sz="3800" u="sng" dirty="0">
                <a:effectLst>
                  <a:outerShdw blurRad="38100" dist="38100" dir="2700000" algn="tl">
                    <a:srgbClr val="DDDDDD"/>
                  </a:outerShdw>
                </a:effectLst>
                <a:latin typeface="Palatino"/>
                <a:cs typeface="Palatino"/>
              </a:rPr>
              <a:t>Warmer Winters</a:t>
            </a:r>
            <a:endParaRPr lang="en-US" sz="3600" b="1" dirty="0">
              <a:effectLst>
                <a:outerShdw blurRad="38100" dist="38100" dir="2700000" algn="tl">
                  <a:srgbClr val="DDDDDD"/>
                </a:outerShdw>
              </a:effectLst>
              <a:latin typeface="Arial" charset="0"/>
              <a:cs typeface="Arial Unicode MS" charset="0"/>
            </a:endParaRPr>
          </a:p>
        </p:txBody>
      </p:sp>
      <p:sp>
        <p:nvSpPr>
          <p:cNvPr id="76803" name="Rectangle 3"/>
          <p:cNvSpPr>
            <a:spLocks noChangeArrowheads="1"/>
          </p:cNvSpPr>
          <p:nvPr/>
        </p:nvSpPr>
        <p:spPr bwMode="auto">
          <a:xfrm>
            <a:off x="373063" y="1371600"/>
            <a:ext cx="25490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t>What does it mean?</a:t>
            </a:r>
          </a:p>
        </p:txBody>
      </p:sp>
      <p:sp>
        <p:nvSpPr>
          <p:cNvPr id="76804" name="Rectangle 4"/>
          <p:cNvSpPr>
            <a:spLocks noChangeArrowheads="1"/>
          </p:cNvSpPr>
          <p:nvPr/>
        </p:nvSpPr>
        <p:spPr bwMode="auto">
          <a:xfrm>
            <a:off x="4446588" y="1644650"/>
            <a:ext cx="3522662"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i="1" dirty="0"/>
              <a:t>Warmer Winters </a:t>
            </a:r>
            <a:r>
              <a:rPr lang="en-US" sz="2800" i="1" dirty="0">
                <a:sym typeface="Symbol" charset="0"/>
              </a:rPr>
              <a:t></a:t>
            </a:r>
            <a:endParaRPr lang="en-US" i="1" dirty="0"/>
          </a:p>
          <a:p>
            <a:pPr algn="ctr"/>
            <a:r>
              <a:rPr lang="en-US" sz="2400" i="1" dirty="0"/>
              <a:t>Snow cover changes</a:t>
            </a:r>
          </a:p>
        </p:txBody>
      </p:sp>
      <p:pic>
        <p:nvPicPr>
          <p:cNvPr id="76805" name="Picture 12" descr="caden_s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0863"/>
            <a:ext cx="3492500" cy="465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grpSp>
        <p:nvGrpSpPr>
          <p:cNvPr id="76806" name="Group 23"/>
          <p:cNvGrpSpPr>
            <a:grpSpLocks/>
          </p:cNvGrpSpPr>
          <p:nvPr/>
        </p:nvGrpSpPr>
        <p:grpSpPr bwMode="auto">
          <a:xfrm>
            <a:off x="3695701" y="2536825"/>
            <a:ext cx="4775200" cy="3960813"/>
            <a:chOff x="2596" y="1588"/>
            <a:chExt cx="3008" cy="2495"/>
          </a:xfrm>
        </p:grpSpPr>
        <p:pic>
          <p:nvPicPr>
            <p:cNvPr id="7681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96" y="1588"/>
              <a:ext cx="3008" cy="1957"/>
            </a:xfrm>
            <a:prstGeom prst="rect">
              <a:avLst/>
            </a:prstGeom>
            <a:noFill/>
            <a:ln w="254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6812" name="Rectangle 22"/>
            <p:cNvSpPr>
              <a:spLocks noChangeArrowheads="1"/>
            </p:cNvSpPr>
            <p:nvPr/>
          </p:nvSpPr>
          <p:spPr bwMode="auto">
            <a:xfrm>
              <a:off x="3853" y="3564"/>
              <a:ext cx="936" cy="264"/>
            </a:xfrm>
            <a:prstGeom prst="rect">
              <a:avLst/>
            </a:prstGeom>
            <a:solidFill>
              <a:srgbClr val="CCCCF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813" name="Rectangle 21"/>
            <p:cNvSpPr>
              <a:spLocks noChangeArrowheads="1"/>
            </p:cNvSpPr>
            <p:nvPr/>
          </p:nvSpPr>
          <p:spPr bwMode="auto">
            <a:xfrm>
              <a:off x="3995" y="3566"/>
              <a:ext cx="571" cy="260"/>
            </a:xfrm>
            <a:prstGeom prst="rect">
              <a:avLst/>
            </a:prstGeom>
            <a:solidFill>
              <a:srgbClr val="FECCC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814" name="Rectangle 14"/>
            <p:cNvSpPr>
              <a:spLocks noChangeArrowheads="1"/>
            </p:cNvSpPr>
            <p:nvPr/>
          </p:nvSpPr>
          <p:spPr bwMode="auto">
            <a:xfrm>
              <a:off x="3304" y="3792"/>
              <a:ext cx="205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i="1"/>
                <a:t>Shorter Snow Season</a:t>
              </a:r>
            </a:p>
          </p:txBody>
        </p:sp>
        <p:sp>
          <p:nvSpPr>
            <p:cNvPr id="76815" name="Line 15"/>
            <p:cNvSpPr>
              <a:spLocks noChangeShapeType="1"/>
            </p:cNvSpPr>
            <p:nvPr/>
          </p:nvSpPr>
          <p:spPr bwMode="auto">
            <a:xfrm>
              <a:off x="3846" y="3692"/>
              <a:ext cx="149" cy="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76816" name="Line 16"/>
            <p:cNvSpPr>
              <a:spLocks noChangeShapeType="1"/>
            </p:cNvSpPr>
            <p:nvPr/>
          </p:nvSpPr>
          <p:spPr bwMode="auto">
            <a:xfrm flipH="1">
              <a:off x="4578" y="3698"/>
              <a:ext cx="20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76817" name="Line 17"/>
            <p:cNvSpPr>
              <a:spLocks noChangeShapeType="1"/>
            </p:cNvSpPr>
            <p:nvPr/>
          </p:nvSpPr>
          <p:spPr bwMode="auto">
            <a:xfrm>
              <a:off x="3844" y="3564"/>
              <a:ext cx="0" cy="268"/>
            </a:xfrm>
            <a:prstGeom prst="line">
              <a:avLst/>
            </a:prstGeom>
            <a:noFill/>
            <a:ln w="25400">
              <a:solidFill>
                <a:srgbClr val="00007D"/>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818" name="Line 18"/>
            <p:cNvSpPr>
              <a:spLocks noChangeShapeType="1"/>
            </p:cNvSpPr>
            <p:nvPr/>
          </p:nvSpPr>
          <p:spPr bwMode="auto">
            <a:xfrm>
              <a:off x="4004" y="3558"/>
              <a:ext cx="0" cy="268"/>
            </a:xfrm>
            <a:prstGeom prst="line">
              <a:avLst/>
            </a:prstGeom>
            <a:noFill/>
            <a:ln w="25400">
              <a:solidFill>
                <a:srgbClr val="A8060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819" name="Line 19"/>
            <p:cNvSpPr>
              <a:spLocks noChangeShapeType="1"/>
            </p:cNvSpPr>
            <p:nvPr/>
          </p:nvSpPr>
          <p:spPr bwMode="auto">
            <a:xfrm>
              <a:off x="4580" y="3566"/>
              <a:ext cx="0" cy="268"/>
            </a:xfrm>
            <a:prstGeom prst="line">
              <a:avLst/>
            </a:prstGeom>
            <a:noFill/>
            <a:ln w="25400">
              <a:solidFill>
                <a:srgbClr val="A80603"/>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820" name="Line 20"/>
            <p:cNvSpPr>
              <a:spLocks noChangeShapeType="1"/>
            </p:cNvSpPr>
            <p:nvPr/>
          </p:nvSpPr>
          <p:spPr bwMode="auto">
            <a:xfrm>
              <a:off x="4777" y="3560"/>
              <a:ext cx="0" cy="268"/>
            </a:xfrm>
            <a:prstGeom prst="line">
              <a:avLst/>
            </a:prstGeom>
            <a:noFill/>
            <a:ln w="25400">
              <a:solidFill>
                <a:srgbClr val="00007D"/>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6807" name="Rectangle 24"/>
          <p:cNvSpPr>
            <a:spLocks noChangeArrowheads="1"/>
          </p:cNvSpPr>
          <p:nvPr/>
        </p:nvSpPr>
        <p:spPr bwMode="auto">
          <a:xfrm rot="5400000">
            <a:off x="8217694" y="3509169"/>
            <a:ext cx="862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00007D"/>
                </a:solidFill>
              </a:rPr>
              <a:t>Snow</a:t>
            </a:r>
            <a:endParaRPr lang="en-US"/>
          </a:p>
        </p:txBody>
      </p:sp>
      <p:sp>
        <p:nvSpPr>
          <p:cNvPr id="76808" name="Rectangle 25"/>
          <p:cNvSpPr>
            <a:spLocks noChangeArrowheads="1"/>
          </p:cNvSpPr>
          <p:nvPr/>
        </p:nvSpPr>
        <p:spPr bwMode="auto">
          <a:xfrm rot="5400000">
            <a:off x="8281194" y="4360069"/>
            <a:ext cx="735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FF0000"/>
                </a:solidFill>
              </a:rPr>
              <a:t>Rain</a:t>
            </a:r>
            <a:endParaRPr lang="en-US"/>
          </a:p>
        </p:txBody>
      </p:sp>
      <p:sp>
        <p:nvSpPr>
          <p:cNvPr id="76809" name="Line 26"/>
          <p:cNvSpPr>
            <a:spLocks noChangeShapeType="1"/>
          </p:cNvSpPr>
          <p:nvPr/>
        </p:nvSpPr>
        <p:spPr bwMode="auto">
          <a:xfrm flipV="1">
            <a:off x="8628063" y="2895600"/>
            <a:ext cx="0" cy="381000"/>
          </a:xfrm>
          <a:prstGeom prst="line">
            <a:avLst/>
          </a:prstGeom>
          <a:noFill/>
          <a:ln w="38100">
            <a:solidFill>
              <a:srgbClr val="00007D"/>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76810" name="Line 27"/>
          <p:cNvSpPr>
            <a:spLocks noChangeShapeType="1"/>
          </p:cNvSpPr>
          <p:nvPr/>
        </p:nvSpPr>
        <p:spPr bwMode="auto">
          <a:xfrm flipV="1">
            <a:off x="8628063" y="4926013"/>
            <a:ext cx="0" cy="381000"/>
          </a:xfrm>
          <a:prstGeom prst="line">
            <a:avLst/>
          </a:prstGeom>
          <a:noFill/>
          <a:ln w="38100">
            <a:solidFill>
              <a:srgbClr val="FF0000"/>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72117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 y="273050"/>
            <a:ext cx="8763000" cy="1144588"/>
          </a:xfrm>
        </p:spPr>
        <p:txBody>
          <a:bodyPr>
            <a:normAutofit/>
          </a:bodyPr>
          <a:lstStyle/>
          <a:p>
            <a:pPr>
              <a:lnSpc>
                <a:spcPct val="91000"/>
              </a:lnSpc>
            </a:pPr>
            <a:r>
              <a:rPr lang="en-US" sz="3800" b="1" u="sng" dirty="0">
                <a:effectLst>
                  <a:outerShdw blurRad="38100" dist="38100" dir="2700000" algn="tl">
                    <a:srgbClr val="DDDDDD"/>
                  </a:outerShdw>
                </a:effectLst>
                <a:latin typeface="Palatino"/>
                <a:cs typeface="Palatino"/>
              </a:rPr>
              <a:t>Warmer Winters</a:t>
            </a:r>
            <a:endParaRPr lang="en-US" b="1" dirty="0">
              <a:effectLst>
                <a:outerShdw blurRad="38100" dist="38100" dir="2700000" algn="tl">
                  <a:srgbClr val="DDDDDD"/>
                </a:outerShdw>
              </a:effectLst>
              <a:latin typeface="Palatino"/>
              <a:cs typeface="Palatino"/>
            </a:endParaRPr>
          </a:p>
        </p:txBody>
      </p:sp>
      <p:sp>
        <p:nvSpPr>
          <p:cNvPr id="74755" name="Rectangle 3"/>
          <p:cNvSpPr>
            <a:spLocks noChangeArrowheads="1"/>
          </p:cNvSpPr>
          <p:nvPr/>
        </p:nvSpPr>
        <p:spPr bwMode="auto">
          <a:xfrm>
            <a:off x="373063" y="1371600"/>
            <a:ext cx="25288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t>What does it mean?</a:t>
            </a:r>
          </a:p>
        </p:txBody>
      </p:sp>
      <p:pic>
        <p:nvPicPr>
          <p:cNvPr id="74756" name="Picture 4" descr="mendota_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5667375" cy="2846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74757" name="Picture 5" descr="Fishermen_Denniston_4741"/>
          <p:cNvPicPr>
            <a:picLocks noChangeAspect="1" noChangeArrowheads="1"/>
          </p:cNvPicPr>
          <p:nvPr/>
        </p:nvPicPr>
        <p:blipFill>
          <a:blip r:embed="rId4">
            <a:extLst>
              <a:ext uri="{28A0092B-C50C-407E-A947-70E740481C1C}">
                <a14:useLocalDpi xmlns:a14="http://schemas.microsoft.com/office/drawing/2010/main" val="0"/>
              </a:ext>
            </a:extLst>
          </a:blip>
          <a:srcRect l="26801" t="26808"/>
          <a:stretch>
            <a:fillRect/>
          </a:stretch>
        </p:blipFill>
        <p:spPr bwMode="auto">
          <a:xfrm>
            <a:off x="1893347" y="4719370"/>
            <a:ext cx="2566987" cy="1865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74758" name="Rectangle 6"/>
          <p:cNvSpPr>
            <a:spLocks noChangeArrowheads="1"/>
          </p:cNvSpPr>
          <p:nvPr/>
        </p:nvSpPr>
        <p:spPr bwMode="auto">
          <a:xfrm>
            <a:off x="5710238" y="2489200"/>
            <a:ext cx="343376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i="1" dirty="0"/>
              <a:t>Warmer Winters </a:t>
            </a:r>
            <a:r>
              <a:rPr lang="en-US" sz="3600" i="1" dirty="0">
                <a:sym typeface="Symbol" charset="0"/>
              </a:rPr>
              <a:t></a:t>
            </a:r>
            <a:r>
              <a:rPr lang="en-US" i="1" dirty="0">
                <a:sym typeface="Symbol" charset="0"/>
              </a:rPr>
              <a:t> </a:t>
            </a:r>
            <a:r>
              <a:rPr lang="en-US" sz="2400" i="1" dirty="0"/>
              <a:t>Shorter Ice Duration</a:t>
            </a:r>
          </a:p>
        </p:txBody>
      </p:sp>
      <p:pic>
        <p:nvPicPr>
          <p:cNvPr id="74759" name="Picture 7" descr="piping-Plover-on-wet-sand-winter-plum-_T9J1761--Little-Estero-Lagoon,-FL"/>
          <p:cNvPicPr>
            <a:picLocks noChangeAspect="1" noChangeArrowheads="1"/>
          </p:cNvPicPr>
          <p:nvPr/>
        </p:nvPicPr>
        <p:blipFill>
          <a:blip r:embed="rId5">
            <a:extLst>
              <a:ext uri="{28A0092B-C50C-407E-A947-70E740481C1C}">
                <a14:useLocalDpi xmlns:a14="http://schemas.microsoft.com/office/drawing/2010/main" val="0"/>
              </a:ext>
            </a:extLst>
          </a:blip>
          <a:srcRect l="26477" t="13567" r="4222" b="5200"/>
          <a:stretch>
            <a:fillRect/>
          </a:stretch>
        </p:blipFill>
        <p:spPr bwMode="auto">
          <a:xfrm>
            <a:off x="4718484" y="4713288"/>
            <a:ext cx="2458729" cy="1871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59376" y="3976886"/>
            <a:ext cx="2234210" cy="307777"/>
          </a:xfrm>
          <a:prstGeom prst="rect">
            <a:avLst/>
          </a:prstGeom>
          <a:noFill/>
        </p:spPr>
        <p:txBody>
          <a:bodyPr wrap="none" rtlCol="0">
            <a:spAutoFit/>
          </a:bodyPr>
          <a:lstStyle/>
          <a:p>
            <a:r>
              <a:rPr lang="en-US" sz="1400" i="1" dirty="0"/>
              <a:t>Ice data c/o J. Magnuson</a:t>
            </a:r>
          </a:p>
        </p:txBody>
      </p:sp>
    </p:spTree>
    <p:extLst>
      <p:ext uri="{BB962C8B-B14F-4D97-AF65-F5344CB8AC3E}">
        <p14:creationId xmlns:p14="http://schemas.microsoft.com/office/powerpoint/2010/main" val="221346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7772400" cy="1143000"/>
          </a:xfrm>
        </p:spPr>
        <p:txBody>
          <a:bodyPr/>
          <a:lstStyle/>
          <a:p>
            <a:r>
              <a:rPr lang="en-US" sz="3600" b="1" u="sng" dirty="0"/>
              <a:t>Cold Days</a:t>
            </a:r>
          </a:p>
        </p:txBody>
      </p:sp>
      <p:pic>
        <p:nvPicPr>
          <p:cNvPr id="3" name="Picture 2" descr="Midwest_DaysLT0F_sresa1b_2046_206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66800"/>
            <a:ext cx="4480560" cy="3749180"/>
          </a:xfrm>
          <a:prstGeom prst="rect">
            <a:avLst/>
          </a:prstGeom>
        </p:spPr>
      </p:pic>
      <p:pic>
        <p:nvPicPr>
          <p:cNvPr id="5" name="Picture 4" descr="Midwest_DaysLT32F_sresa1b_2046_206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066800"/>
            <a:ext cx="4480560" cy="3749180"/>
          </a:xfrm>
          <a:prstGeom prst="rect">
            <a:avLst/>
          </a:prstGeom>
        </p:spPr>
      </p:pic>
      <p:sp>
        <p:nvSpPr>
          <p:cNvPr id="8" name="TextBox 5"/>
          <p:cNvSpPr txBox="1">
            <a:spLocks noChangeArrowheads="1"/>
          </p:cNvSpPr>
          <p:nvPr/>
        </p:nvSpPr>
        <p:spPr bwMode="auto">
          <a:xfrm>
            <a:off x="533400" y="4876800"/>
            <a:ext cx="3132375" cy="461665"/>
          </a:xfrm>
          <a:prstGeom prst="rect">
            <a:avLst/>
          </a:prstGeom>
          <a:noFill/>
          <a:ln w="25400">
            <a:no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400" b="1" dirty="0">
                <a:latin typeface="Arial" charset="0"/>
                <a:ea typeface="MS PGothic" charset="0"/>
                <a:cs typeface="MS PGothic" charset="0"/>
              </a:rPr>
              <a:t>Days &gt; 32°F</a:t>
            </a:r>
            <a:endParaRPr lang="en-US" sz="2400" b="1" dirty="0">
              <a:latin typeface="Arial" charset="0"/>
              <a:cs typeface="Arial Unicode MS" charset="0"/>
            </a:endParaRPr>
          </a:p>
        </p:txBody>
      </p:sp>
      <p:sp>
        <p:nvSpPr>
          <p:cNvPr id="9" name="TextBox 5"/>
          <p:cNvSpPr txBox="1">
            <a:spLocks noChangeArrowheads="1"/>
          </p:cNvSpPr>
          <p:nvPr/>
        </p:nvSpPr>
        <p:spPr bwMode="auto">
          <a:xfrm>
            <a:off x="4953000" y="4876800"/>
            <a:ext cx="3132375" cy="461665"/>
          </a:xfrm>
          <a:prstGeom prst="rect">
            <a:avLst/>
          </a:prstGeom>
          <a:noFill/>
          <a:ln w="25400">
            <a:no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400" b="1" dirty="0">
                <a:latin typeface="Arial" charset="0"/>
                <a:ea typeface="MS PGothic" charset="0"/>
                <a:cs typeface="MS PGothic" charset="0"/>
              </a:rPr>
              <a:t>Days &gt; 0°F</a:t>
            </a:r>
            <a:endParaRPr lang="en-US" sz="2400" b="1" dirty="0">
              <a:latin typeface="Arial" charset="0"/>
              <a:cs typeface="Arial Unicode MS" charset="0"/>
            </a:endParaRPr>
          </a:p>
        </p:txBody>
      </p:sp>
      <p:sp>
        <p:nvSpPr>
          <p:cNvPr id="10" name="TextBox 5"/>
          <p:cNvSpPr txBox="1">
            <a:spLocks noChangeArrowheads="1"/>
          </p:cNvSpPr>
          <p:nvPr/>
        </p:nvSpPr>
        <p:spPr bwMode="auto">
          <a:xfrm>
            <a:off x="1524000" y="5638800"/>
            <a:ext cx="5791200" cy="523220"/>
          </a:xfrm>
          <a:prstGeom prst="rect">
            <a:avLst/>
          </a:prstGeom>
          <a:noFill/>
          <a:ln w="57150" cmpd="sng">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dirty="0">
                <a:latin typeface="Palatino"/>
                <a:ea typeface="MS PGothic" charset="0"/>
                <a:cs typeface="Palatino"/>
              </a:rPr>
              <a:t>Fewer Cold / Extremely Cold Days</a:t>
            </a:r>
          </a:p>
        </p:txBody>
      </p:sp>
    </p:spTree>
    <p:extLst>
      <p:ext uri="{BB962C8B-B14F-4D97-AF65-F5344CB8AC3E}">
        <p14:creationId xmlns:p14="http://schemas.microsoft.com/office/powerpoint/2010/main" val="3931308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Extreme Cold</a:t>
            </a:r>
          </a:p>
        </p:txBody>
      </p:sp>
      <p:pic>
        <p:nvPicPr>
          <p:cNvPr id="4" name="Content Placeholder 3" descr="Forestry_ECB.tiff"/>
          <p:cNvPicPr>
            <a:picLocks noGrp="1" noChangeAspect="1"/>
          </p:cNvPicPr>
          <p:nvPr>
            <p:ph idx="1"/>
          </p:nvPr>
        </p:nvPicPr>
        <p:blipFill>
          <a:blip r:embed="rId3">
            <a:extLst>
              <a:ext uri="{28A0092B-C50C-407E-A947-70E740481C1C}">
                <a14:useLocalDpi xmlns:a14="http://schemas.microsoft.com/office/drawing/2010/main" val="0"/>
              </a:ext>
            </a:extLst>
          </a:blip>
          <a:srcRect t="1193" b="1193"/>
          <a:stretch>
            <a:fillRect/>
          </a:stretch>
        </p:blipFill>
        <p:spPr>
          <a:xfrm>
            <a:off x="592316" y="1417638"/>
            <a:ext cx="7987573" cy="4392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899529" y="6038958"/>
            <a:ext cx="5284444" cy="523220"/>
          </a:xfrm>
          <a:prstGeom prst="rect">
            <a:avLst/>
          </a:prstGeom>
          <a:noFill/>
        </p:spPr>
        <p:txBody>
          <a:bodyPr wrap="none" rtlCol="0">
            <a:spAutoFit/>
          </a:bodyPr>
          <a:lstStyle/>
          <a:p>
            <a:r>
              <a:rPr lang="en-US" sz="2800" dirty="0">
                <a:latin typeface="Palatino"/>
                <a:cs typeface="Palatino"/>
              </a:rPr>
              <a:t>Invasive species, reduced access</a:t>
            </a:r>
          </a:p>
        </p:txBody>
      </p:sp>
    </p:spTree>
    <p:extLst>
      <p:ext uri="{BB962C8B-B14F-4D97-AF65-F5344CB8AC3E}">
        <p14:creationId xmlns:p14="http://schemas.microsoft.com/office/powerpoint/2010/main" val="334761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a:bodyPr>
          <a:lstStyle/>
          <a:p>
            <a:pPr marL="341313" indent="-341313" algn="l">
              <a:buFont typeface="Arial"/>
              <a:buChar char="•"/>
            </a:pPr>
            <a:r>
              <a:rPr lang="en-US" sz="3200" b="0" dirty="0">
                <a:latin typeface="Palatino"/>
                <a:cs typeface="Palatino"/>
              </a:rPr>
              <a:t>Carbon dioxide and other greenhouse gasses warm our planet</a:t>
            </a:r>
          </a:p>
        </p:txBody>
      </p:sp>
      <p:sp>
        <p:nvSpPr>
          <p:cNvPr id="3" name="Content Placeholder 2"/>
          <p:cNvSpPr>
            <a:spLocks noGrp="1"/>
          </p:cNvSpPr>
          <p:nvPr>
            <p:ph sz="half" idx="1"/>
          </p:nvPr>
        </p:nvSpPr>
        <p:spPr>
          <a:xfrm>
            <a:off x="5716451" y="4563395"/>
            <a:ext cx="3200400" cy="1828800"/>
          </a:xfrm>
        </p:spPr>
        <p:txBody>
          <a:bodyPr anchor="ctr" anchorCtr="0">
            <a:noAutofit/>
          </a:bodyPr>
          <a:lstStyle/>
          <a:p>
            <a:pPr marL="227013" indent="-227013">
              <a:spcBef>
                <a:spcPts val="0"/>
              </a:spcBef>
              <a:buNone/>
            </a:pPr>
            <a:r>
              <a:rPr lang="en-US" sz="2000" dirty="0">
                <a:latin typeface="Palatino"/>
                <a:cs typeface="Palatino"/>
              </a:rPr>
              <a:t>The “Greenhouse Effect” warms Earth by ~18°C</a:t>
            </a:r>
          </a:p>
          <a:p>
            <a:pPr marL="227013" indent="-227013">
              <a:spcBef>
                <a:spcPts val="0"/>
              </a:spcBef>
              <a:buNone/>
            </a:pPr>
            <a:r>
              <a:rPr lang="en-US" sz="2000" dirty="0">
                <a:latin typeface="Palatino"/>
                <a:cs typeface="Palatino"/>
              </a:rPr>
              <a:t>Human emissions are en-</a:t>
            </a:r>
            <a:r>
              <a:rPr lang="en-US" sz="2000" dirty="0" err="1">
                <a:latin typeface="Palatino"/>
                <a:cs typeface="Palatino"/>
              </a:rPr>
              <a:t>hancing</a:t>
            </a:r>
            <a:r>
              <a:rPr lang="en-US" sz="2000" dirty="0">
                <a:latin typeface="Palatino"/>
                <a:cs typeface="Palatino"/>
              </a:rPr>
              <a:t> Earth’s natural greenhouse effect</a:t>
            </a:r>
          </a:p>
        </p:txBody>
      </p:sp>
      <p:sp>
        <p:nvSpPr>
          <p:cNvPr id="5" name="TextBox 4"/>
          <p:cNvSpPr txBox="1"/>
          <p:nvPr/>
        </p:nvSpPr>
        <p:spPr>
          <a:xfrm>
            <a:off x="230051" y="4194063"/>
            <a:ext cx="4963318" cy="369332"/>
          </a:xfrm>
          <a:prstGeom prst="rect">
            <a:avLst/>
          </a:prstGeom>
          <a:noFill/>
        </p:spPr>
        <p:txBody>
          <a:bodyPr wrap="none" rtlCol="0">
            <a:spAutoFit/>
          </a:bodyPr>
          <a:lstStyle/>
          <a:p>
            <a:r>
              <a:rPr lang="en-US" b="1" i="1" dirty="0">
                <a:latin typeface="Palatino"/>
                <a:cs typeface="Palatino"/>
              </a:rPr>
              <a:t>Three things we know about climate change…</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701708" y="6432635"/>
            <a:ext cx="3215143" cy="338554"/>
          </a:xfrm>
          <a:prstGeom prst="rect">
            <a:avLst/>
          </a:prstGeom>
          <a:noFill/>
        </p:spPr>
        <p:txBody>
          <a:bodyPr wrap="none" rtlCol="0">
            <a:spAutoFit/>
          </a:bodyPr>
          <a:lstStyle/>
          <a:p>
            <a:r>
              <a:rPr lang="en-US" sz="1600" dirty="0">
                <a:latin typeface="Palatino"/>
                <a:cs typeface="Palatino"/>
                <a:hlinkClick r:id="rId2"/>
              </a:rPr>
              <a:t>http://climate.nasa.gov/causes/</a:t>
            </a:r>
            <a:r>
              <a:rPr lang="en-US" sz="1600" dirty="0">
                <a:latin typeface="Palatino"/>
                <a:cs typeface="Palatino"/>
              </a:rPr>
              <a:t> </a:t>
            </a:r>
          </a:p>
        </p:txBody>
      </p:sp>
      <p:pic>
        <p:nvPicPr>
          <p:cNvPr id="6" name="Picture 5" descr="1_normPag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622" y="279942"/>
            <a:ext cx="5902755" cy="3657600"/>
          </a:xfrm>
          <a:prstGeom prst="rect">
            <a:avLst/>
          </a:prstGeom>
          <a:ln w="38100" cmpd="sng">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2792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316451"/>
            <a:ext cx="5257931" cy="447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5476" name="TextBox 5"/>
          <p:cNvSpPr txBox="1">
            <a:spLocks noChangeArrowheads="1"/>
          </p:cNvSpPr>
          <p:nvPr/>
        </p:nvSpPr>
        <p:spPr bwMode="auto">
          <a:xfrm>
            <a:off x="5647267" y="2342333"/>
            <a:ext cx="3365500" cy="2677656"/>
          </a:xfrm>
          <a:prstGeom prst="rect">
            <a:avLst/>
          </a:prstGeom>
          <a:solidFill>
            <a:srgbClr val="FFFFFF"/>
          </a:solidFill>
          <a:ln w="57150" cmpd="sng">
            <a:solidFill>
              <a:srgbClr val="000000"/>
            </a:solidFill>
            <a:round/>
            <a:headEnd/>
            <a:tailEnd/>
          </a:ln>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dirty="0">
                <a:latin typeface="Arial" charset="0"/>
                <a:ea typeface="MS PGothic" charset="0"/>
                <a:cs typeface="MS PGothic" charset="0"/>
              </a:rPr>
              <a:t>Warming is least pronounced for summer days  (Wisconsin warms by 2°– 8°F by mid-21</a:t>
            </a:r>
            <a:r>
              <a:rPr lang="en-US" sz="2800" baseline="30000" dirty="0">
                <a:latin typeface="Arial" charset="0"/>
                <a:ea typeface="MS PGothic" charset="0"/>
                <a:cs typeface="MS PGothic" charset="0"/>
              </a:rPr>
              <a:t>st</a:t>
            </a:r>
            <a:r>
              <a:rPr lang="en-US" sz="2800" dirty="0">
                <a:latin typeface="Arial" charset="0"/>
                <a:ea typeface="MS PGothic" charset="0"/>
                <a:cs typeface="MS PGothic" charset="0"/>
              </a:rPr>
              <a:t> century)</a:t>
            </a:r>
          </a:p>
        </p:txBody>
      </p:sp>
      <p:sp>
        <p:nvSpPr>
          <p:cNvPr id="5" name="Rectangle 2"/>
          <p:cNvSpPr txBox="1">
            <a:spLocks noChangeArrowheads="1"/>
          </p:cNvSpPr>
          <p:nvPr/>
        </p:nvSpPr>
        <p:spPr>
          <a:xfrm>
            <a:off x="190500" y="273050"/>
            <a:ext cx="8763000" cy="1144588"/>
          </a:xfrm>
          <a:prstGeom prst="rect">
            <a:avLst/>
          </a:prstGeom>
        </p:spPr>
        <p:txBody>
          <a:bodyPr>
            <a:normAutofit/>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pPr>
              <a:lnSpc>
                <a:spcPct val="91000"/>
              </a:lnSpc>
            </a:pPr>
            <a:r>
              <a:rPr lang="en-US" sz="3800" dirty="0">
                <a:effectLst>
                  <a:outerShdw blurRad="38100" dist="38100" dir="2700000" algn="tl">
                    <a:srgbClr val="DDDDDD"/>
                  </a:outerShdw>
                </a:effectLst>
                <a:latin typeface="Palatino"/>
                <a:cs typeface="Palatino"/>
              </a:rPr>
              <a:t>Summer Temperature Change</a:t>
            </a:r>
            <a:endParaRPr lang="en-US" dirty="0">
              <a:effectLst>
                <a:outerShdw blurRad="38100" dist="38100" dir="2700000" algn="tl">
                  <a:srgbClr val="DDDDDD"/>
                </a:outerShdw>
              </a:effectLst>
              <a:latin typeface="Palatino"/>
              <a:cs typeface="Palatino"/>
            </a:endParaRPr>
          </a:p>
        </p:txBody>
      </p:sp>
    </p:spTree>
    <p:extLst>
      <p:ext uri="{BB962C8B-B14F-4D97-AF65-F5344CB8AC3E}">
        <p14:creationId xmlns:p14="http://schemas.microsoft.com/office/powerpoint/2010/main" val="8287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398805"/>
            <a:ext cx="7748954" cy="666750"/>
          </a:xfrm>
          <a:noFill/>
        </p:spPr>
        <p:txBody>
          <a:bodyPr>
            <a:normAutofit fontScale="90000"/>
          </a:bodyPr>
          <a:lstStyle/>
          <a:p>
            <a:r>
              <a:rPr lang="en-US" b="1" dirty="0"/>
              <a:t>Warmer Summers</a:t>
            </a:r>
          </a:p>
        </p:txBody>
      </p:sp>
      <p:pic>
        <p:nvPicPr>
          <p:cNvPr id="5" name="Picture 15" descr="brook_t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572" y="1454258"/>
            <a:ext cx="3223968" cy="1189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6" descr="Trout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570" y="3056047"/>
            <a:ext cx="3223969" cy="2400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5648572" y="6192900"/>
            <a:ext cx="3406065" cy="400110"/>
          </a:xfrm>
          <a:prstGeom prst="rect">
            <a:avLst/>
          </a:prstGeom>
          <a:noFill/>
        </p:spPr>
        <p:txBody>
          <a:bodyPr wrap="square" rtlCol="0">
            <a:spAutoFit/>
          </a:bodyPr>
          <a:lstStyle/>
          <a:p>
            <a:pPr algn="r"/>
            <a:r>
              <a:rPr lang="en-US" sz="2000" i="1" dirty="0"/>
              <a:t>Source:  </a:t>
            </a:r>
            <a:r>
              <a:rPr lang="en-US" sz="2000" i="1" dirty="0" err="1"/>
              <a:t>Mitro</a:t>
            </a:r>
            <a:r>
              <a:rPr lang="en-US" sz="2000" i="1" dirty="0"/>
              <a:t> et al. (2010)</a:t>
            </a:r>
          </a:p>
        </p:txBody>
      </p:sp>
      <p:pic>
        <p:nvPicPr>
          <p:cNvPr id="8" name="Picture 7" descr="Brook_Trout_Curren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219200"/>
            <a:ext cx="4042103"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2275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48572" y="6192900"/>
            <a:ext cx="3406065" cy="400110"/>
          </a:xfrm>
          <a:prstGeom prst="rect">
            <a:avLst/>
          </a:prstGeom>
          <a:noFill/>
        </p:spPr>
        <p:txBody>
          <a:bodyPr wrap="square" rtlCol="0">
            <a:spAutoFit/>
          </a:bodyPr>
          <a:lstStyle/>
          <a:p>
            <a:pPr algn="r"/>
            <a:r>
              <a:rPr lang="en-US" sz="2000" i="1" dirty="0"/>
              <a:t>Source:  </a:t>
            </a:r>
            <a:r>
              <a:rPr lang="en-US" sz="2000" i="1" dirty="0" err="1"/>
              <a:t>Mitro</a:t>
            </a:r>
            <a:r>
              <a:rPr lang="en-US" sz="2000" i="1" dirty="0"/>
              <a:t> et al. (2010)</a:t>
            </a:r>
          </a:p>
        </p:txBody>
      </p:sp>
      <p:pic>
        <p:nvPicPr>
          <p:cNvPr id="8" name="Picture 7" descr="Brook_Trout_Current.tiff"/>
          <p:cNvPicPr>
            <a:picLocks noChangeAspect="1"/>
          </p:cNvPicPr>
          <p:nvPr/>
        </p:nvPicPr>
        <p:blipFill rotWithShape="1">
          <a:blip r:embed="rId3">
            <a:extLst>
              <a:ext uri="{28A0092B-C50C-407E-A947-70E740481C1C}">
                <a14:useLocalDpi xmlns:a14="http://schemas.microsoft.com/office/drawing/2010/main" val="0"/>
              </a:ext>
            </a:extLst>
          </a:blip>
          <a:srcRect t="11677"/>
          <a:stretch/>
        </p:blipFill>
        <p:spPr>
          <a:xfrm>
            <a:off x="990600" y="1834286"/>
            <a:ext cx="3233682" cy="3499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Brown_Trout_Current.tiff"/>
          <p:cNvPicPr>
            <a:picLocks noChangeAspect="1"/>
          </p:cNvPicPr>
          <p:nvPr/>
        </p:nvPicPr>
        <p:blipFill rotWithShape="1">
          <a:blip r:embed="rId4">
            <a:extLst>
              <a:ext uri="{28A0092B-C50C-407E-A947-70E740481C1C}">
                <a14:useLocalDpi xmlns:a14="http://schemas.microsoft.com/office/drawing/2010/main" val="0"/>
              </a:ext>
            </a:extLst>
          </a:blip>
          <a:srcRect t="15613"/>
          <a:stretch/>
        </p:blipFill>
        <p:spPr>
          <a:xfrm>
            <a:off x="4800600" y="1857804"/>
            <a:ext cx="3200400" cy="3451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600200" y="5638800"/>
            <a:ext cx="2364750" cy="553998"/>
          </a:xfrm>
          <a:prstGeom prst="rect">
            <a:avLst/>
          </a:prstGeom>
          <a:noFill/>
        </p:spPr>
        <p:txBody>
          <a:bodyPr wrap="none" rtlCol="0">
            <a:spAutoFit/>
          </a:bodyPr>
          <a:lstStyle/>
          <a:p>
            <a:r>
              <a:rPr lang="en-US" sz="3000" b="1" dirty="0">
                <a:latin typeface="Arial"/>
                <a:cs typeface="Arial"/>
              </a:rPr>
              <a:t>Brook Trout</a:t>
            </a:r>
          </a:p>
        </p:txBody>
      </p:sp>
      <p:sp>
        <p:nvSpPr>
          <p:cNvPr id="9" name="TextBox 8"/>
          <p:cNvSpPr txBox="1"/>
          <p:nvPr/>
        </p:nvSpPr>
        <p:spPr>
          <a:xfrm>
            <a:off x="5257800" y="5638800"/>
            <a:ext cx="2343084" cy="553998"/>
          </a:xfrm>
          <a:prstGeom prst="rect">
            <a:avLst/>
          </a:prstGeom>
          <a:noFill/>
        </p:spPr>
        <p:txBody>
          <a:bodyPr wrap="none" rtlCol="0">
            <a:spAutoFit/>
          </a:bodyPr>
          <a:lstStyle/>
          <a:p>
            <a:r>
              <a:rPr lang="en-US" sz="3000" b="1" dirty="0" err="1">
                <a:latin typeface="Arial"/>
                <a:cs typeface="Arial"/>
              </a:rPr>
              <a:t>BrownTrout</a:t>
            </a:r>
            <a:endParaRPr lang="en-US" sz="3000" b="1" dirty="0">
              <a:latin typeface="Arial"/>
              <a:cs typeface="Arial"/>
            </a:endParaRPr>
          </a:p>
        </p:txBody>
      </p:sp>
      <p:sp>
        <p:nvSpPr>
          <p:cNvPr id="10" name="TextBox 9"/>
          <p:cNvSpPr txBox="1"/>
          <p:nvPr/>
        </p:nvSpPr>
        <p:spPr>
          <a:xfrm>
            <a:off x="2743200" y="1280288"/>
            <a:ext cx="3070635" cy="553998"/>
          </a:xfrm>
          <a:prstGeom prst="rect">
            <a:avLst/>
          </a:prstGeom>
          <a:noFill/>
        </p:spPr>
        <p:txBody>
          <a:bodyPr wrap="none" rtlCol="0">
            <a:spAutoFit/>
          </a:bodyPr>
          <a:lstStyle/>
          <a:p>
            <a:r>
              <a:rPr lang="en-US" sz="3000" b="1" dirty="0">
                <a:latin typeface="Arial"/>
                <a:cs typeface="Arial"/>
              </a:rPr>
              <a:t>Current Climate</a:t>
            </a:r>
          </a:p>
        </p:txBody>
      </p:sp>
      <p:sp>
        <p:nvSpPr>
          <p:cNvPr id="11" name="Title 1"/>
          <p:cNvSpPr txBox="1">
            <a:spLocks/>
          </p:cNvSpPr>
          <p:nvPr/>
        </p:nvSpPr>
        <p:spPr>
          <a:xfrm>
            <a:off x="697523" y="398805"/>
            <a:ext cx="7748954" cy="666750"/>
          </a:xfrm>
          <a:prstGeom prst="rect">
            <a:avLst/>
          </a:prstGeom>
          <a:no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b="1" kern="1200">
                <a:solidFill>
                  <a:srgbClr val="B40000"/>
                </a:solidFill>
                <a:latin typeface="Garamond"/>
                <a:ea typeface="+mj-ea"/>
                <a:cs typeface="Garamond"/>
              </a:defRPr>
            </a:lvl1pPr>
          </a:lstStyle>
          <a:p>
            <a:r>
              <a:rPr lang="en-US"/>
              <a:t>Warmer Summers</a:t>
            </a:r>
            <a:endParaRPr lang="en-US" dirty="0"/>
          </a:p>
        </p:txBody>
      </p:sp>
    </p:spTree>
    <p:extLst>
      <p:ext uri="{BB962C8B-B14F-4D97-AF65-F5344CB8AC3E}">
        <p14:creationId xmlns:p14="http://schemas.microsoft.com/office/powerpoint/2010/main" val="1536707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48572" y="6192900"/>
            <a:ext cx="3406065" cy="400110"/>
          </a:xfrm>
          <a:prstGeom prst="rect">
            <a:avLst/>
          </a:prstGeom>
          <a:noFill/>
        </p:spPr>
        <p:txBody>
          <a:bodyPr wrap="square" rtlCol="0">
            <a:spAutoFit/>
          </a:bodyPr>
          <a:lstStyle/>
          <a:p>
            <a:pPr algn="r"/>
            <a:r>
              <a:rPr lang="en-US" sz="2000" i="1" dirty="0"/>
              <a:t>Source:  </a:t>
            </a:r>
            <a:r>
              <a:rPr lang="en-US" sz="2000" i="1" dirty="0" err="1"/>
              <a:t>Mitro</a:t>
            </a:r>
            <a:r>
              <a:rPr lang="en-US" sz="2000" i="1" dirty="0"/>
              <a:t> et al. (2010)</a:t>
            </a:r>
          </a:p>
        </p:txBody>
      </p:sp>
      <p:sp>
        <p:nvSpPr>
          <p:cNvPr id="4" name="TextBox 3"/>
          <p:cNvSpPr txBox="1"/>
          <p:nvPr/>
        </p:nvSpPr>
        <p:spPr>
          <a:xfrm>
            <a:off x="1600200" y="5638800"/>
            <a:ext cx="2364750" cy="553998"/>
          </a:xfrm>
          <a:prstGeom prst="rect">
            <a:avLst/>
          </a:prstGeom>
          <a:noFill/>
        </p:spPr>
        <p:txBody>
          <a:bodyPr wrap="none" rtlCol="0">
            <a:spAutoFit/>
          </a:bodyPr>
          <a:lstStyle/>
          <a:p>
            <a:r>
              <a:rPr lang="en-US" sz="3000" b="1" dirty="0">
                <a:latin typeface="Arial"/>
                <a:cs typeface="Arial"/>
              </a:rPr>
              <a:t>Brook Trout</a:t>
            </a:r>
          </a:p>
        </p:txBody>
      </p:sp>
      <p:sp>
        <p:nvSpPr>
          <p:cNvPr id="9" name="TextBox 8"/>
          <p:cNvSpPr txBox="1"/>
          <p:nvPr/>
        </p:nvSpPr>
        <p:spPr>
          <a:xfrm>
            <a:off x="5257800" y="5638800"/>
            <a:ext cx="2454518" cy="553998"/>
          </a:xfrm>
          <a:prstGeom prst="rect">
            <a:avLst/>
          </a:prstGeom>
          <a:noFill/>
        </p:spPr>
        <p:txBody>
          <a:bodyPr wrap="none" rtlCol="0">
            <a:spAutoFit/>
          </a:bodyPr>
          <a:lstStyle/>
          <a:p>
            <a:r>
              <a:rPr lang="en-US" sz="3000" b="1" dirty="0">
                <a:latin typeface="Arial"/>
                <a:cs typeface="Arial"/>
              </a:rPr>
              <a:t>Brown Trout</a:t>
            </a:r>
          </a:p>
        </p:txBody>
      </p:sp>
      <p:sp>
        <p:nvSpPr>
          <p:cNvPr id="10" name="TextBox 9"/>
          <p:cNvSpPr txBox="1"/>
          <p:nvPr/>
        </p:nvSpPr>
        <p:spPr>
          <a:xfrm>
            <a:off x="2209800" y="1202480"/>
            <a:ext cx="4397808" cy="553998"/>
          </a:xfrm>
          <a:prstGeom prst="rect">
            <a:avLst/>
          </a:prstGeom>
          <a:noFill/>
        </p:spPr>
        <p:txBody>
          <a:bodyPr wrap="none" rtlCol="0">
            <a:spAutoFit/>
          </a:bodyPr>
          <a:lstStyle/>
          <a:p>
            <a:r>
              <a:rPr lang="en-US" sz="3000" b="1" dirty="0">
                <a:latin typeface="Arial"/>
                <a:cs typeface="Arial"/>
              </a:rPr>
              <a:t>+1°C Air (+0.8°C Water)</a:t>
            </a:r>
          </a:p>
        </p:txBody>
      </p:sp>
      <p:pic>
        <p:nvPicPr>
          <p:cNvPr id="5" name="Picture 4" descr="Brown_Trout_1C.tiff"/>
          <p:cNvPicPr>
            <a:picLocks noChangeAspect="1"/>
          </p:cNvPicPr>
          <p:nvPr/>
        </p:nvPicPr>
        <p:blipFill rotWithShape="1">
          <a:blip r:embed="rId2">
            <a:extLst>
              <a:ext uri="{28A0092B-C50C-407E-A947-70E740481C1C}">
                <a14:useLocalDpi xmlns:a14="http://schemas.microsoft.com/office/drawing/2010/main" val="0"/>
              </a:ext>
            </a:extLst>
          </a:blip>
          <a:srcRect l="10318" t="15572" r="6445"/>
          <a:stretch/>
        </p:blipFill>
        <p:spPr>
          <a:xfrm>
            <a:off x="4680035" y="1828800"/>
            <a:ext cx="3425021" cy="3495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3">
            <a:alphaModFix/>
            <a:extLst>
              <a:ext uri="{28A0092B-C50C-407E-A947-70E740481C1C}">
                <a14:useLocalDpi xmlns:a14="http://schemas.microsoft.com/office/drawing/2010/main" val="0"/>
              </a:ext>
            </a:extLst>
          </a:blip>
          <a:srcRect l="7447" t="14275" r="9272"/>
          <a:stretch/>
        </p:blipFill>
        <p:spPr>
          <a:xfrm>
            <a:off x="877618" y="1828800"/>
            <a:ext cx="3479496" cy="3525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p:cNvSpPr>
            <a:spLocks noGrp="1"/>
          </p:cNvSpPr>
          <p:nvPr>
            <p:ph type="title"/>
          </p:nvPr>
        </p:nvSpPr>
        <p:spPr>
          <a:xfrm>
            <a:off x="697523" y="398805"/>
            <a:ext cx="7748954" cy="666750"/>
          </a:xfrm>
          <a:noFill/>
        </p:spPr>
        <p:txBody>
          <a:bodyPr>
            <a:normAutofit fontScale="90000"/>
          </a:bodyPr>
          <a:lstStyle/>
          <a:p>
            <a:r>
              <a:rPr lang="en-US" b="1" dirty="0"/>
              <a:t>Warmer Summers</a:t>
            </a:r>
          </a:p>
        </p:txBody>
      </p:sp>
    </p:spTree>
    <p:extLst>
      <p:ext uri="{BB962C8B-B14F-4D97-AF65-F5344CB8AC3E}">
        <p14:creationId xmlns:p14="http://schemas.microsoft.com/office/powerpoint/2010/main" val="762944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48572" y="6192900"/>
            <a:ext cx="3406065" cy="400110"/>
          </a:xfrm>
          <a:prstGeom prst="rect">
            <a:avLst/>
          </a:prstGeom>
          <a:noFill/>
        </p:spPr>
        <p:txBody>
          <a:bodyPr wrap="square" rtlCol="0">
            <a:spAutoFit/>
          </a:bodyPr>
          <a:lstStyle/>
          <a:p>
            <a:pPr algn="r"/>
            <a:r>
              <a:rPr lang="en-US" sz="2000" i="1" dirty="0"/>
              <a:t>Source:  </a:t>
            </a:r>
            <a:r>
              <a:rPr lang="en-US" sz="2000" i="1" dirty="0" err="1"/>
              <a:t>Mitro</a:t>
            </a:r>
            <a:r>
              <a:rPr lang="en-US" sz="2000" i="1" dirty="0"/>
              <a:t> et al. (2010)</a:t>
            </a:r>
          </a:p>
        </p:txBody>
      </p:sp>
      <p:sp>
        <p:nvSpPr>
          <p:cNvPr id="4" name="TextBox 3"/>
          <p:cNvSpPr txBox="1"/>
          <p:nvPr/>
        </p:nvSpPr>
        <p:spPr>
          <a:xfrm>
            <a:off x="1600200" y="5638800"/>
            <a:ext cx="2364750" cy="553998"/>
          </a:xfrm>
          <a:prstGeom prst="rect">
            <a:avLst/>
          </a:prstGeom>
          <a:noFill/>
        </p:spPr>
        <p:txBody>
          <a:bodyPr wrap="none" rtlCol="0">
            <a:spAutoFit/>
          </a:bodyPr>
          <a:lstStyle/>
          <a:p>
            <a:r>
              <a:rPr lang="en-US" sz="3000" b="1" dirty="0">
                <a:latin typeface="Arial"/>
                <a:cs typeface="Arial"/>
              </a:rPr>
              <a:t>Brook Trout</a:t>
            </a:r>
          </a:p>
        </p:txBody>
      </p:sp>
      <p:sp>
        <p:nvSpPr>
          <p:cNvPr id="9" name="TextBox 8"/>
          <p:cNvSpPr txBox="1"/>
          <p:nvPr/>
        </p:nvSpPr>
        <p:spPr>
          <a:xfrm>
            <a:off x="5257800" y="5638800"/>
            <a:ext cx="2454518" cy="553998"/>
          </a:xfrm>
          <a:prstGeom prst="rect">
            <a:avLst/>
          </a:prstGeom>
          <a:noFill/>
        </p:spPr>
        <p:txBody>
          <a:bodyPr wrap="none" rtlCol="0">
            <a:spAutoFit/>
          </a:bodyPr>
          <a:lstStyle/>
          <a:p>
            <a:r>
              <a:rPr lang="en-US" sz="3000" b="1" dirty="0">
                <a:latin typeface="Arial"/>
                <a:cs typeface="Arial"/>
              </a:rPr>
              <a:t>Brown Trout</a:t>
            </a:r>
          </a:p>
        </p:txBody>
      </p:sp>
      <p:sp>
        <p:nvSpPr>
          <p:cNvPr id="10" name="TextBox 9"/>
          <p:cNvSpPr txBox="1"/>
          <p:nvPr/>
        </p:nvSpPr>
        <p:spPr>
          <a:xfrm>
            <a:off x="2209800" y="1171507"/>
            <a:ext cx="4397808" cy="553998"/>
          </a:xfrm>
          <a:prstGeom prst="rect">
            <a:avLst/>
          </a:prstGeom>
          <a:noFill/>
        </p:spPr>
        <p:txBody>
          <a:bodyPr wrap="none" rtlCol="0">
            <a:spAutoFit/>
          </a:bodyPr>
          <a:lstStyle/>
          <a:p>
            <a:r>
              <a:rPr lang="en-US" sz="3000" b="1" dirty="0">
                <a:latin typeface="Arial"/>
                <a:cs typeface="Arial"/>
              </a:rPr>
              <a:t>+3°C Air (+2.4°C Water)</a:t>
            </a:r>
          </a:p>
        </p:txBody>
      </p:sp>
      <p:pic>
        <p:nvPicPr>
          <p:cNvPr id="3" name="Picture 2" descr="Brook_Trout_3C.tiff"/>
          <p:cNvPicPr>
            <a:picLocks noChangeAspect="1"/>
          </p:cNvPicPr>
          <p:nvPr/>
        </p:nvPicPr>
        <p:blipFill rotWithShape="1">
          <a:blip r:embed="rId2">
            <a:extLst>
              <a:ext uri="{28A0092B-C50C-407E-A947-70E740481C1C}">
                <a14:useLocalDpi xmlns:a14="http://schemas.microsoft.com/office/drawing/2010/main" val="0"/>
              </a:ext>
            </a:extLst>
          </a:blip>
          <a:srcRect l="9145" t="12363" r="7457"/>
          <a:stretch/>
        </p:blipFill>
        <p:spPr>
          <a:xfrm>
            <a:off x="929243" y="1849398"/>
            <a:ext cx="3395108" cy="3472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Brown_Trout_3C.tiff"/>
          <p:cNvPicPr>
            <a:picLocks noChangeAspect="1"/>
          </p:cNvPicPr>
          <p:nvPr/>
        </p:nvPicPr>
        <p:blipFill rotWithShape="1">
          <a:blip r:embed="rId3">
            <a:extLst>
              <a:ext uri="{28A0092B-C50C-407E-A947-70E740481C1C}">
                <a14:useLocalDpi xmlns:a14="http://schemas.microsoft.com/office/drawing/2010/main" val="0"/>
              </a:ext>
            </a:extLst>
          </a:blip>
          <a:srcRect l="8356" t="14972" r="8761"/>
          <a:stretch/>
        </p:blipFill>
        <p:spPr>
          <a:xfrm>
            <a:off x="4677643" y="1864074"/>
            <a:ext cx="3334490" cy="3431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p:cNvSpPr>
            <a:spLocks noGrp="1"/>
          </p:cNvSpPr>
          <p:nvPr>
            <p:ph type="title"/>
          </p:nvPr>
        </p:nvSpPr>
        <p:spPr>
          <a:xfrm>
            <a:off x="697523" y="398805"/>
            <a:ext cx="7748954" cy="666750"/>
          </a:xfrm>
          <a:noFill/>
        </p:spPr>
        <p:txBody>
          <a:bodyPr>
            <a:normAutofit fontScale="90000"/>
          </a:bodyPr>
          <a:lstStyle/>
          <a:p>
            <a:r>
              <a:rPr lang="en-US" b="1" dirty="0"/>
              <a:t>Warmer Summers</a:t>
            </a:r>
          </a:p>
        </p:txBody>
      </p:sp>
    </p:spTree>
    <p:extLst>
      <p:ext uri="{BB962C8B-B14F-4D97-AF65-F5344CB8AC3E}">
        <p14:creationId xmlns:p14="http://schemas.microsoft.com/office/powerpoint/2010/main" val="1435946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48572" y="6192900"/>
            <a:ext cx="3406065" cy="400110"/>
          </a:xfrm>
          <a:prstGeom prst="rect">
            <a:avLst/>
          </a:prstGeom>
          <a:noFill/>
        </p:spPr>
        <p:txBody>
          <a:bodyPr wrap="square" rtlCol="0">
            <a:spAutoFit/>
          </a:bodyPr>
          <a:lstStyle/>
          <a:p>
            <a:pPr algn="r"/>
            <a:r>
              <a:rPr lang="en-US" sz="2000" i="1" dirty="0"/>
              <a:t>Source:  </a:t>
            </a:r>
            <a:r>
              <a:rPr lang="en-US" sz="2000" i="1" dirty="0" err="1"/>
              <a:t>Mitro</a:t>
            </a:r>
            <a:r>
              <a:rPr lang="en-US" sz="2000" i="1" dirty="0"/>
              <a:t> et al. (2010)</a:t>
            </a:r>
          </a:p>
        </p:txBody>
      </p:sp>
      <p:sp>
        <p:nvSpPr>
          <p:cNvPr id="4" name="TextBox 3"/>
          <p:cNvSpPr txBox="1"/>
          <p:nvPr/>
        </p:nvSpPr>
        <p:spPr>
          <a:xfrm>
            <a:off x="1600200" y="5638800"/>
            <a:ext cx="2364750" cy="553998"/>
          </a:xfrm>
          <a:prstGeom prst="rect">
            <a:avLst/>
          </a:prstGeom>
          <a:noFill/>
        </p:spPr>
        <p:txBody>
          <a:bodyPr wrap="none" rtlCol="0">
            <a:spAutoFit/>
          </a:bodyPr>
          <a:lstStyle/>
          <a:p>
            <a:r>
              <a:rPr lang="en-US" sz="3000" b="1" dirty="0">
                <a:latin typeface="Arial"/>
                <a:cs typeface="Arial"/>
              </a:rPr>
              <a:t>Brook Trout</a:t>
            </a:r>
          </a:p>
        </p:txBody>
      </p:sp>
      <p:sp>
        <p:nvSpPr>
          <p:cNvPr id="9" name="TextBox 8"/>
          <p:cNvSpPr txBox="1"/>
          <p:nvPr/>
        </p:nvSpPr>
        <p:spPr>
          <a:xfrm>
            <a:off x="5257800" y="5638800"/>
            <a:ext cx="2454518" cy="553998"/>
          </a:xfrm>
          <a:prstGeom prst="rect">
            <a:avLst/>
          </a:prstGeom>
          <a:noFill/>
        </p:spPr>
        <p:txBody>
          <a:bodyPr wrap="none" rtlCol="0">
            <a:spAutoFit/>
          </a:bodyPr>
          <a:lstStyle/>
          <a:p>
            <a:r>
              <a:rPr lang="en-US" sz="3000" b="1" dirty="0">
                <a:latin typeface="Arial"/>
                <a:cs typeface="Arial"/>
              </a:rPr>
              <a:t>Brown Trout</a:t>
            </a:r>
          </a:p>
        </p:txBody>
      </p:sp>
      <p:sp>
        <p:nvSpPr>
          <p:cNvPr id="10" name="TextBox 9"/>
          <p:cNvSpPr txBox="1"/>
          <p:nvPr/>
        </p:nvSpPr>
        <p:spPr>
          <a:xfrm>
            <a:off x="2514600" y="1295400"/>
            <a:ext cx="4076957" cy="553998"/>
          </a:xfrm>
          <a:prstGeom prst="rect">
            <a:avLst/>
          </a:prstGeom>
          <a:noFill/>
        </p:spPr>
        <p:txBody>
          <a:bodyPr wrap="none" rtlCol="0">
            <a:spAutoFit/>
          </a:bodyPr>
          <a:lstStyle/>
          <a:p>
            <a:r>
              <a:rPr lang="en-US" sz="3000" b="1" dirty="0">
                <a:latin typeface="Arial"/>
                <a:cs typeface="Arial"/>
              </a:rPr>
              <a:t>+5°C Air (+4°C Water)</a:t>
            </a:r>
          </a:p>
        </p:txBody>
      </p:sp>
      <p:pic>
        <p:nvPicPr>
          <p:cNvPr id="11" name="Picture 10" descr="Brook_Trout_5C.tiff"/>
          <p:cNvPicPr>
            <a:picLocks noChangeAspect="1"/>
          </p:cNvPicPr>
          <p:nvPr/>
        </p:nvPicPr>
        <p:blipFill rotWithShape="1">
          <a:blip r:embed="rId3">
            <a:alphaModFix/>
            <a:extLst>
              <a:ext uri="{28A0092B-C50C-407E-A947-70E740481C1C}">
                <a14:useLocalDpi xmlns:a14="http://schemas.microsoft.com/office/drawing/2010/main" val="0"/>
              </a:ext>
            </a:extLst>
          </a:blip>
          <a:srcRect l="5420" t="15122" r="6202"/>
          <a:stretch/>
        </p:blipFill>
        <p:spPr>
          <a:xfrm>
            <a:off x="918917" y="1893078"/>
            <a:ext cx="3324622" cy="3425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Brown_Trout_5C.tiff"/>
          <p:cNvPicPr>
            <a:picLocks noChangeAspect="1"/>
          </p:cNvPicPr>
          <p:nvPr/>
        </p:nvPicPr>
        <p:blipFill rotWithShape="1">
          <a:blip r:embed="rId4">
            <a:alphaModFix/>
            <a:extLst>
              <a:ext uri="{28A0092B-C50C-407E-A947-70E740481C1C}">
                <a14:useLocalDpi xmlns:a14="http://schemas.microsoft.com/office/drawing/2010/main" val="0"/>
              </a:ext>
            </a:extLst>
          </a:blip>
          <a:srcRect l="6786" t="15809" r="3720"/>
          <a:stretch/>
        </p:blipFill>
        <p:spPr>
          <a:xfrm>
            <a:off x="4687509" y="1893078"/>
            <a:ext cx="3355597" cy="3416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itle 1"/>
          <p:cNvSpPr>
            <a:spLocks noGrp="1"/>
          </p:cNvSpPr>
          <p:nvPr>
            <p:ph type="title"/>
          </p:nvPr>
        </p:nvSpPr>
        <p:spPr>
          <a:xfrm>
            <a:off x="697523" y="398805"/>
            <a:ext cx="7748954" cy="666750"/>
          </a:xfrm>
          <a:noFill/>
        </p:spPr>
        <p:txBody>
          <a:bodyPr>
            <a:normAutofit fontScale="90000"/>
          </a:bodyPr>
          <a:lstStyle/>
          <a:p>
            <a:r>
              <a:rPr lang="en-US" b="1" dirty="0"/>
              <a:t>Warmer Summers</a:t>
            </a:r>
          </a:p>
        </p:txBody>
      </p:sp>
    </p:spTree>
    <p:extLst>
      <p:ext uri="{BB962C8B-B14F-4D97-AF65-F5344CB8AC3E}">
        <p14:creationId xmlns:p14="http://schemas.microsoft.com/office/powerpoint/2010/main" val="3026817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3"/>
          <p:cNvSpPr>
            <a:spLocks noGrp="1"/>
          </p:cNvSpPr>
          <p:nvPr>
            <p:ph type="title" idx="4294967295"/>
          </p:nvPr>
        </p:nvSpPr>
        <p:spPr>
          <a:xfrm>
            <a:off x="381000" y="152400"/>
            <a:ext cx="8382000" cy="1143000"/>
          </a:xfrm>
        </p:spPr>
        <p:txBody>
          <a:bodyPr/>
          <a:lstStyle/>
          <a:p>
            <a:pPr eaLnBrk="1" hangingPunct="1"/>
            <a:r>
              <a:rPr lang="en-US" sz="3600" b="1" u="sng" dirty="0">
                <a:latin typeface="Palatino"/>
                <a:ea typeface="MS PGothic" charset="0"/>
                <a:cs typeface="Palatino"/>
              </a:rPr>
              <a:t>Extreme Heat</a:t>
            </a:r>
          </a:p>
        </p:txBody>
      </p:sp>
      <p:sp>
        <p:nvSpPr>
          <p:cNvPr id="117764" name="TextBox 5"/>
          <p:cNvSpPr txBox="1">
            <a:spLocks noChangeArrowheads="1"/>
          </p:cNvSpPr>
          <p:nvPr/>
        </p:nvSpPr>
        <p:spPr bwMode="auto">
          <a:xfrm>
            <a:off x="1181100" y="5715000"/>
            <a:ext cx="6781800" cy="523220"/>
          </a:xfrm>
          <a:prstGeom prst="rect">
            <a:avLst/>
          </a:prstGeom>
          <a:noFill/>
          <a:ln w="25400">
            <a:no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b="1" dirty="0">
                <a:latin typeface="Palatino"/>
                <a:ea typeface="MS PGothic" charset="0"/>
                <a:cs typeface="Palatino"/>
              </a:rPr>
              <a:t>Mid-Century:  More </a:t>
            </a:r>
            <a:r>
              <a:rPr lang="ja-JP" altLang="en-US" sz="2800" b="1" dirty="0">
                <a:latin typeface="Palatino"/>
                <a:ea typeface="MS PGothic" charset="0"/>
                <a:cs typeface="Palatino"/>
              </a:rPr>
              <a:t>“</a:t>
            </a:r>
            <a:r>
              <a:rPr lang="en-US" altLang="ja-JP" sz="2800" b="1" dirty="0">
                <a:latin typeface="Palatino"/>
                <a:cs typeface="Palatino"/>
              </a:rPr>
              <a:t>very hot</a:t>
            </a:r>
            <a:r>
              <a:rPr lang="ja-JP" altLang="en-US" sz="2800" b="1" dirty="0">
                <a:latin typeface="Palatino"/>
                <a:ea typeface="MS PGothic" charset="0"/>
                <a:cs typeface="Palatino"/>
              </a:rPr>
              <a:t>”</a:t>
            </a:r>
            <a:r>
              <a:rPr lang="en-US" altLang="ja-JP" sz="2800" b="1" dirty="0">
                <a:latin typeface="Palatino"/>
                <a:cs typeface="Palatino"/>
              </a:rPr>
              <a:t> days</a:t>
            </a:r>
            <a:endParaRPr lang="en-US" sz="2800" b="1" dirty="0">
              <a:latin typeface="Palatino"/>
              <a:cs typeface="Palatino"/>
            </a:endParaRPr>
          </a:p>
        </p:txBody>
      </p:sp>
      <p:pic>
        <p:nvPicPr>
          <p:cNvPr id="2" name="Picture 1" descr="Midwest_DaysGT90F_sresa1b_2046_206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295400"/>
            <a:ext cx="4480560" cy="3789650"/>
          </a:xfrm>
          <a:prstGeom prst="rect">
            <a:avLst/>
          </a:prstGeom>
        </p:spPr>
      </p:pic>
      <p:pic>
        <p:nvPicPr>
          <p:cNvPr id="3" name="Picture 2" descr="Midwest_DaysGT100F_sresa1b_2046_206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295400"/>
            <a:ext cx="4480560" cy="3789650"/>
          </a:xfrm>
          <a:prstGeom prst="rect">
            <a:avLst/>
          </a:prstGeom>
        </p:spPr>
      </p:pic>
      <p:sp>
        <p:nvSpPr>
          <p:cNvPr id="7" name="TextBox 5"/>
          <p:cNvSpPr txBox="1">
            <a:spLocks noChangeArrowheads="1"/>
          </p:cNvSpPr>
          <p:nvPr/>
        </p:nvSpPr>
        <p:spPr bwMode="auto">
          <a:xfrm>
            <a:off x="533400" y="5029200"/>
            <a:ext cx="3132375" cy="461665"/>
          </a:xfrm>
          <a:prstGeom prst="rect">
            <a:avLst/>
          </a:prstGeom>
          <a:noFill/>
          <a:ln w="25400">
            <a:no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400" b="1" dirty="0">
                <a:latin typeface="Arial" charset="0"/>
                <a:ea typeface="MS PGothic" charset="0"/>
                <a:cs typeface="MS PGothic" charset="0"/>
              </a:rPr>
              <a:t>Days &gt; 90°F</a:t>
            </a:r>
            <a:endParaRPr lang="en-US" sz="2400" b="1" dirty="0">
              <a:latin typeface="Arial" charset="0"/>
              <a:cs typeface="Arial Unicode MS" charset="0"/>
            </a:endParaRPr>
          </a:p>
        </p:txBody>
      </p:sp>
      <p:sp>
        <p:nvSpPr>
          <p:cNvPr id="8" name="TextBox 5"/>
          <p:cNvSpPr txBox="1">
            <a:spLocks noChangeArrowheads="1"/>
          </p:cNvSpPr>
          <p:nvPr/>
        </p:nvSpPr>
        <p:spPr bwMode="auto">
          <a:xfrm>
            <a:off x="4953000" y="5029200"/>
            <a:ext cx="3132375" cy="461665"/>
          </a:xfrm>
          <a:prstGeom prst="rect">
            <a:avLst/>
          </a:prstGeom>
          <a:noFill/>
          <a:ln w="25400">
            <a:no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400" b="1" dirty="0">
                <a:latin typeface="Arial" charset="0"/>
                <a:ea typeface="MS PGothic" charset="0"/>
                <a:cs typeface="MS PGothic" charset="0"/>
              </a:rPr>
              <a:t>Days &gt; 100°F</a:t>
            </a:r>
            <a:endParaRPr lang="en-US" sz="2400" b="1" dirty="0">
              <a:latin typeface="Arial" charset="0"/>
              <a:cs typeface="Arial Unicode MS" charset="0"/>
            </a:endParaRPr>
          </a:p>
        </p:txBody>
      </p:sp>
    </p:spTree>
    <p:extLst>
      <p:ext uri="{BB962C8B-B14F-4D97-AF65-F5344CB8AC3E}">
        <p14:creationId xmlns:p14="http://schemas.microsoft.com/office/powerpoint/2010/main" val="1993828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t_milwaukee_finn_ryan.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524000"/>
            <a:ext cx="4641842" cy="3581400"/>
          </a:xfrm>
          <a:prstGeom prst="rect">
            <a:avLst/>
          </a:prstGeom>
        </p:spPr>
      </p:pic>
      <p:sp>
        <p:nvSpPr>
          <p:cNvPr id="4" name="Title 3"/>
          <p:cNvSpPr txBox="1">
            <a:spLocks/>
          </p:cNvSpPr>
          <p:nvPr/>
        </p:nvSpPr>
        <p:spPr bwMode="auto">
          <a:xfrm>
            <a:off x="381000" y="152400"/>
            <a:ext cx="8382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defTabSz="414338" rtl="0" eaLnBrk="0" fontAlgn="base" hangingPunct="0">
              <a:lnSpc>
                <a:spcPct val="93000"/>
              </a:lnSpc>
              <a:spcBef>
                <a:spcPct val="0"/>
              </a:spcBef>
              <a:spcAft>
                <a:spcPct val="0"/>
              </a:spcAft>
              <a:buClr>
                <a:srgbClr val="000000"/>
              </a:buClr>
              <a:buSzPct val="45000"/>
              <a:buFont typeface="Wingdings" charset="0"/>
              <a:defRPr sz="4000">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pitchFamily="34" charset="0"/>
                <a:ea typeface="MS PGothic" pitchFamily="34" charset="-128"/>
                <a:cs typeface="Arial Unicode MS" pitchFamily="34" charset="-128"/>
              </a:defRPr>
            </a:lvl2pPr>
            <a:lvl3pPr algn="ctr" defTabSz="414338" rtl="0" eaLnBrk="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pitchFamily="34" charset="0"/>
                <a:ea typeface="MS PGothic" pitchFamily="34" charset="-128"/>
                <a:cs typeface="Arial Unicode MS" pitchFamily="34" charset="-128"/>
              </a:defRPr>
            </a:lvl3pPr>
            <a:lvl4pPr algn="ctr" defTabSz="414338" rtl="0" eaLnBrk="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pitchFamily="34" charset="0"/>
                <a:ea typeface="MS PGothic" pitchFamily="34" charset="-128"/>
                <a:cs typeface="Arial Unicode MS" pitchFamily="34" charset="-128"/>
              </a:defRPr>
            </a:lvl4pPr>
            <a:lvl5pPr algn="ctr" defTabSz="414338" rtl="0" eaLnBrk="0" fontAlgn="base" hangingPunct="0">
              <a:lnSpc>
                <a:spcPct val="93000"/>
              </a:lnSpc>
              <a:spcBef>
                <a:spcPct val="0"/>
              </a:spcBef>
              <a:spcAft>
                <a:spcPct val="0"/>
              </a:spcAft>
              <a:buClr>
                <a:srgbClr val="000000"/>
              </a:buClr>
              <a:buSzPct val="45000"/>
              <a:buFont typeface="Wingdings" charset="0"/>
              <a:defRPr sz="4000">
                <a:solidFill>
                  <a:srgbClr val="000000"/>
                </a:solidFill>
                <a:latin typeface="Arial" pitchFamily="34" charset="0"/>
                <a:ea typeface="MS PGothic" pitchFamily="34" charset="-128"/>
                <a:cs typeface="Arial Unicode MS" pitchFamily="34" charset="-128"/>
              </a:defRPr>
            </a:lvl5pPr>
            <a:lvl6pPr marL="457200" algn="ctr" defTabSz="414338"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pitchFamily="34" charset="0"/>
                <a:ea typeface="MS PGothic" pitchFamily="34" charset="-128"/>
                <a:cs typeface="Arial Unicode MS" pitchFamily="34" charset="-128"/>
              </a:defRPr>
            </a:lvl6pPr>
            <a:lvl7pPr marL="914400" algn="ctr" defTabSz="414338"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pitchFamily="34" charset="0"/>
                <a:ea typeface="MS PGothic" pitchFamily="34" charset="-128"/>
                <a:cs typeface="Arial Unicode MS" pitchFamily="34" charset="-128"/>
              </a:defRPr>
            </a:lvl7pPr>
            <a:lvl8pPr marL="1371600" algn="ctr" defTabSz="414338"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pitchFamily="34" charset="0"/>
                <a:ea typeface="MS PGothic" pitchFamily="34" charset="-128"/>
                <a:cs typeface="Arial Unicode MS" pitchFamily="34" charset="-128"/>
              </a:defRPr>
            </a:lvl8pPr>
            <a:lvl9pPr marL="1828800" algn="ctr" defTabSz="414338" rtl="0" eaLnBrk="0" fontAlgn="base" hangingPunct="0">
              <a:lnSpc>
                <a:spcPct val="93000"/>
              </a:lnSpc>
              <a:spcBef>
                <a:spcPct val="0"/>
              </a:spcBef>
              <a:spcAft>
                <a:spcPct val="0"/>
              </a:spcAft>
              <a:buClr>
                <a:srgbClr val="000000"/>
              </a:buClr>
              <a:buSzPct val="45000"/>
              <a:buFont typeface="Wingdings" pitchFamily="2" charset="2"/>
              <a:defRPr sz="4000">
                <a:solidFill>
                  <a:srgbClr val="000000"/>
                </a:solidFill>
                <a:latin typeface="Arial" pitchFamily="34" charset="0"/>
                <a:ea typeface="MS PGothic" pitchFamily="34" charset="-128"/>
                <a:cs typeface="Arial Unicode MS" pitchFamily="34" charset="-128"/>
              </a:defRPr>
            </a:lvl9pPr>
          </a:lstStyle>
          <a:p>
            <a:pPr eaLnBrk="1" hangingPunct="1"/>
            <a:r>
              <a:rPr lang="en-US" sz="3600" b="1" u="sng" dirty="0">
                <a:solidFill>
                  <a:srgbClr val="B40000"/>
                </a:solidFill>
                <a:latin typeface="Palatino"/>
                <a:ea typeface="MS PGothic" charset="0"/>
                <a:cs typeface="Palatino"/>
              </a:rPr>
              <a:t>Extreme Heat:  Daytime Highs</a:t>
            </a:r>
          </a:p>
        </p:txBody>
      </p:sp>
      <p:sp>
        <p:nvSpPr>
          <p:cNvPr id="12" name="TextBox 11"/>
          <p:cNvSpPr txBox="1"/>
          <p:nvPr/>
        </p:nvSpPr>
        <p:spPr>
          <a:xfrm>
            <a:off x="4953000" y="1600200"/>
            <a:ext cx="3962400" cy="1015663"/>
          </a:xfrm>
          <a:prstGeom prst="rect">
            <a:avLst/>
          </a:prstGeom>
          <a:noFill/>
        </p:spPr>
        <p:txBody>
          <a:bodyPr wrap="square" rtlCol="0">
            <a:spAutoFit/>
          </a:bodyPr>
          <a:lstStyle/>
          <a:p>
            <a:r>
              <a:rPr lang="en-US" sz="2000" dirty="0"/>
              <a:t>Realistic temporal structure allows investigation of event duration.</a:t>
            </a:r>
          </a:p>
        </p:txBody>
      </p:sp>
      <p:sp>
        <p:nvSpPr>
          <p:cNvPr id="14" name="TextBox 13"/>
          <p:cNvSpPr txBox="1"/>
          <p:nvPr/>
        </p:nvSpPr>
        <p:spPr>
          <a:xfrm>
            <a:off x="362844" y="5364595"/>
            <a:ext cx="3550374" cy="830997"/>
          </a:xfrm>
          <a:prstGeom prst="rect">
            <a:avLst/>
          </a:prstGeom>
          <a:noFill/>
        </p:spPr>
        <p:txBody>
          <a:bodyPr wrap="square" rtlCol="0">
            <a:spAutoFit/>
          </a:bodyPr>
          <a:lstStyle/>
          <a:p>
            <a:pPr algn="ctr"/>
            <a:r>
              <a:rPr lang="en-US" sz="2400" dirty="0"/>
              <a:t>Heat waves: 3 to 5 </a:t>
            </a:r>
          </a:p>
          <a:p>
            <a:pPr algn="ctr"/>
            <a:r>
              <a:rPr lang="en-US" sz="2400" dirty="0"/>
              <a:t>times more frequent</a:t>
            </a:r>
          </a:p>
        </p:txBody>
      </p:sp>
      <p:pic>
        <p:nvPicPr>
          <p:cNvPr id="15" name="Picture 14" descr="Heat_Wave_duration_MK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218" y="2824835"/>
            <a:ext cx="4849782" cy="3476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5883262" y="3716483"/>
            <a:ext cx="2345530" cy="523220"/>
          </a:xfrm>
          <a:prstGeom prst="rect">
            <a:avLst/>
          </a:prstGeom>
          <a:noFill/>
        </p:spPr>
        <p:txBody>
          <a:bodyPr wrap="square" rtlCol="0">
            <a:spAutoFit/>
          </a:bodyPr>
          <a:lstStyle/>
          <a:p>
            <a:r>
              <a:rPr lang="en-US" sz="2800" b="1" dirty="0"/>
              <a:t>Days &gt; 90°F</a:t>
            </a:r>
          </a:p>
        </p:txBody>
      </p:sp>
    </p:spTree>
    <p:extLst>
      <p:ext uri="{BB962C8B-B14F-4D97-AF65-F5344CB8AC3E}">
        <p14:creationId xmlns:p14="http://schemas.microsoft.com/office/powerpoint/2010/main" val="594203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idx="4294967295"/>
          </p:nvPr>
        </p:nvSpPr>
        <p:spPr>
          <a:xfrm>
            <a:off x="685800" y="152400"/>
            <a:ext cx="7772400" cy="1143000"/>
          </a:xfrm>
        </p:spPr>
        <p:txBody>
          <a:bodyPr/>
          <a:lstStyle/>
          <a:p>
            <a:pPr eaLnBrk="1" hangingPunct="1"/>
            <a:r>
              <a:rPr lang="en-US" sz="3600" b="1" dirty="0">
                <a:latin typeface="Palatino"/>
                <a:ea typeface="MS PGothic" charset="0"/>
                <a:cs typeface="Palatino"/>
              </a:rPr>
              <a:t>Winter Precipitation Change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371600"/>
            <a:ext cx="5133788" cy="4474748"/>
          </a:xfrm>
          <a:prstGeom prst="rect">
            <a:avLst/>
          </a:prstGeom>
        </p:spPr>
      </p:pic>
      <p:pic>
        <p:nvPicPr>
          <p:cNvPr id="103427"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465890" y="1447800"/>
            <a:ext cx="3390796" cy="2707614"/>
          </a:xfrm>
          <a:prstGeom prst="rect">
            <a:avLst/>
          </a:prstGeom>
          <a:noFill/>
          <a:ln w="5715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Box 6"/>
          <p:cNvSpPr txBox="1">
            <a:spLocks noChangeArrowheads="1"/>
          </p:cNvSpPr>
          <p:nvPr/>
        </p:nvSpPr>
        <p:spPr bwMode="auto">
          <a:xfrm>
            <a:off x="5410200" y="4343400"/>
            <a:ext cx="3500182" cy="1384995"/>
          </a:xfrm>
          <a:prstGeom prst="rect">
            <a:avLst/>
          </a:prstGeom>
          <a:solidFill>
            <a:schemeClr val="bg1"/>
          </a:solidFill>
          <a:ln w="57150" cmpd="sng">
            <a:solidFill>
              <a:srgbClr val="000000"/>
            </a:solidFill>
            <a:round/>
            <a:headEnd/>
            <a:tailEnd/>
          </a:ln>
          <a:extLst/>
        </p:spPr>
        <p:txBody>
          <a:bodyPr wrap="square">
            <a:spAutoFit/>
          </a:bodyPr>
          <a:lstStyle>
            <a:lvl1pPr>
              <a:defRPr sz="1200">
                <a:solidFill>
                  <a:schemeClr val="tx1"/>
                </a:solidFill>
                <a:latin typeface="Arial Unicode MS" charset="0"/>
                <a:ea typeface="ＭＳ Ｐゴシック" charset="0"/>
                <a:cs typeface="ＭＳ Ｐゴシック" charset="0"/>
              </a:defRPr>
            </a:lvl1pPr>
            <a:lvl2pPr marL="742950" indent="-285750">
              <a:defRPr sz="1200">
                <a:solidFill>
                  <a:schemeClr val="tx1"/>
                </a:solidFill>
                <a:latin typeface="Arial Unicode MS" charset="0"/>
                <a:ea typeface="ＭＳ Ｐゴシック" charset="0"/>
              </a:defRPr>
            </a:lvl2pPr>
            <a:lvl3pPr marL="1143000" indent="-228600">
              <a:defRPr sz="1200">
                <a:solidFill>
                  <a:schemeClr val="tx1"/>
                </a:solidFill>
                <a:latin typeface="Arial Unicode MS" charset="0"/>
                <a:ea typeface="ＭＳ Ｐゴシック" charset="0"/>
              </a:defRPr>
            </a:lvl3pPr>
            <a:lvl4pPr marL="1600200" indent="-228600">
              <a:defRPr sz="1200">
                <a:solidFill>
                  <a:schemeClr val="tx1"/>
                </a:solidFill>
                <a:latin typeface="Arial Unicode MS" charset="0"/>
                <a:ea typeface="ＭＳ Ｐゴシック" charset="0"/>
              </a:defRPr>
            </a:lvl4pPr>
            <a:lvl5pPr marL="2057400" indent="-228600">
              <a:defRPr sz="12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2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2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2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200">
                <a:solidFill>
                  <a:schemeClr val="tx1"/>
                </a:solidFill>
                <a:latin typeface="Arial Unicode MS" charset="0"/>
                <a:ea typeface="ＭＳ Ｐゴシック" charset="0"/>
              </a:defRPr>
            </a:lvl9pPr>
          </a:lstStyle>
          <a:p>
            <a:pPr algn="ctr" eaLnBrk="1" hangingPunct="1"/>
            <a:r>
              <a:rPr lang="en-US" sz="2800" dirty="0">
                <a:latin typeface="Arial" charset="0"/>
                <a:ea typeface="MS PGothic" charset="0"/>
                <a:cs typeface="MS PGothic" charset="0"/>
              </a:rPr>
              <a:t>Robust increase in Precipitation during Winter and Spring</a:t>
            </a:r>
          </a:p>
        </p:txBody>
      </p:sp>
    </p:spTree>
    <p:extLst>
      <p:ext uri="{BB962C8B-B14F-4D97-AF65-F5344CB8AC3E}">
        <p14:creationId xmlns:p14="http://schemas.microsoft.com/office/powerpoint/2010/main" val="646798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3946" y="1143000"/>
            <a:ext cx="4548907" cy="377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itle 3"/>
          <p:cNvSpPr>
            <a:spLocks noGrp="1"/>
          </p:cNvSpPr>
          <p:nvPr>
            <p:ph type="title"/>
          </p:nvPr>
        </p:nvSpPr>
        <p:spPr>
          <a:xfrm>
            <a:off x="685800" y="152400"/>
            <a:ext cx="7772400" cy="1143000"/>
          </a:xfrm>
        </p:spPr>
        <p:txBody>
          <a:bodyPr/>
          <a:lstStyle/>
          <a:p>
            <a:pPr eaLnBrk="1" hangingPunct="1"/>
            <a:r>
              <a:rPr lang="en-US" sz="3600" b="1" dirty="0">
                <a:latin typeface="Palatino"/>
                <a:cs typeface="Palatino"/>
              </a:rPr>
              <a:t>Large Precipitation Events</a:t>
            </a:r>
          </a:p>
        </p:txBody>
      </p:sp>
      <p:sp>
        <p:nvSpPr>
          <p:cNvPr id="79877" name="TextBox 6"/>
          <p:cNvSpPr txBox="1">
            <a:spLocks noChangeArrowheads="1"/>
          </p:cNvSpPr>
          <p:nvPr/>
        </p:nvSpPr>
        <p:spPr bwMode="auto">
          <a:xfrm>
            <a:off x="1371600" y="5105400"/>
            <a:ext cx="6172200" cy="1384995"/>
          </a:xfrm>
          <a:prstGeom prst="rect">
            <a:avLst/>
          </a:pr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t>Wisconsin could see a 30% increase in the number of large rainfall events</a:t>
            </a:r>
          </a:p>
        </p:txBody>
      </p:sp>
      <p:pic>
        <p:nvPicPr>
          <p:cNvPr id="6" name="Picture 5"/>
          <p:cNvPicPr>
            <a:picLocks noChangeAspect="1"/>
          </p:cNvPicPr>
          <p:nvPr/>
        </p:nvPicPr>
        <p:blipFill>
          <a:blip r:embed="rId4"/>
          <a:stretch>
            <a:fillRect/>
          </a:stretch>
        </p:blipFill>
        <p:spPr>
          <a:xfrm>
            <a:off x="4724400" y="1600200"/>
            <a:ext cx="4215816" cy="3048000"/>
          </a:xfrm>
          <a:prstGeom prst="rect">
            <a:avLst/>
          </a:prstGeom>
        </p:spPr>
      </p:pic>
    </p:spTree>
    <p:extLst>
      <p:ext uri="{BB962C8B-B14F-4D97-AF65-F5344CB8AC3E}">
        <p14:creationId xmlns:p14="http://schemas.microsoft.com/office/powerpoint/2010/main" val="3859067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743200" y="152400"/>
            <a:ext cx="2362200" cy="2514600"/>
          </a:xfrm>
          <a:prstGeom prst="sun">
            <a:avLst>
              <a:gd name="adj" fmla="val 25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pic>
        <p:nvPicPr>
          <p:cNvPr id="3" name="Picture 3"/>
          <p:cNvPicPr>
            <a:picLocks noChangeAspect="1" noChangeArrowheads="1"/>
          </p:cNvPicPr>
          <p:nvPr/>
        </p:nvPicPr>
        <p:blipFill>
          <a:blip r:embed="rId2"/>
          <a:srcRect b="60527"/>
          <a:stretch>
            <a:fillRect/>
          </a:stretch>
        </p:blipFill>
        <p:spPr bwMode="auto">
          <a:xfrm>
            <a:off x="0" y="4648200"/>
            <a:ext cx="9144000" cy="2133600"/>
          </a:xfrm>
          <a:prstGeom prst="rect">
            <a:avLst/>
          </a:prstGeom>
          <a:noFill/>
          <a:ln w="9525">
            <a:noFill/>
            <a:miter lim="800000"/>
            <a:headEnd/>
            <a:tailEnd/>
          </a:ln>
        </p:spPr>
      </p:pic>
      <p:sp>
        <p:nvSpPr>
          <p:cNvPr id="4" name="Freeform 4" descr="White marble"/>
          <p:cNvSpPr>
            <a:spLocks/>
          </p:cNvSpPr>
          <p:nvPr/>
        </p:nvSpPr>
        <p:spPr bwMode="auto">
          <a:xfrm>
            <a:off x="-76200" y="3581400"/>
            <a:ext cx="9118600" cy="1828800"/>
          </a:xfrm>
          <a:custGeom>
            <a:avLst/>
            <a:gdLst>
              <a:gd name="T0" fmla="*/ 2147483647 w 6112"/>
              <a:gd name="T1" fmla="*/ 2147483647 h 1352"/>
              <a:gd name="T2" fmla="*/ 2147483647 w 6112"/>
              <a:gd name="T3" fmla="*/ 2147483647 h 1352"/>
              <a:gd name="T4" fmla="*/ 2147483647 w 6112"/>
              <a:gd name="T5" fmla="*/ 2147483647 h 1352"/>
              <a:gd name="T6" fmla="*/ 2147483647 w 6112"/>
              <a:gd name="T7" fmla="*/ 2147483647 h 1352"/>
              <a:gd name="T8" fmla="*/ 2147483647 w 6112"/>
              <a:gd name="T9" fmla="*/ 2147483647 h 1352"/>
              <a:gd name="T10" fmla="*/ 2147483647 w 6112"/>
              <a:gd name="T11" fmla="*/ 2147483647 h 1352"/>
              <a:gd name="T12" fmla="*/ 2147483647 w 6112"/>
              <a:gd name="T13" fmla="*/ 2147483647 h 1352"/>
              <a:gd name="T14" fmla="*/ 2147483647 w 6112"/>
              <a:gd name="T15" fmla="*/ 2147483647 h 1352"/>
              <a:gd name="T16" fmla="*/ 2147483647 w 6112"/>
              <a:gd name="T17" fmla="*/ 2147483647 h 1352"/>
              <a:gd name="T18" fmla="*/ 2147483647 w 6112"/>
              <a:gd name="T19" fmla="*/ 2147483647 h 1352"/>
              <a:gd name="T20" fmla="*/ 2147483647 w 6112"/>
              <a:gd name="T21" fmla="*/ 2147483647 h 1352"/>
              <a:gd name="T22" fmla="*/ 2147483647 w 6112"/>
              <a:gd name="T23" fmla="*/ 2147483647 h 1352"/>
              <a:gd name="T24" fmla="*/ 2147483647 w 6112"/>
              <a:gd name="T25" fmla="*/ 2147483647 h 1352"/>
              <a:gd name="T26" fmla="*/ 2147483647 w 6112"/>
              <a:gd name="T27" fmla="*/ 2147483647 h 1352"/>
              <a:gd name="T28" fmla="*/ 2147483647 w 6112"/>
              <a:gd name="T29" fmla="*/ 2147483647 h 1352"/>
              <a:gd name="T30" fmla="*/ 2147483647 w 6112"/>
              <a:gd name="T31" fmla="*/ 2147483647 h 1352"/>
              <a:gd name="T32" fmla="*/ 2147483647 w 6112"/>
              <a:gd name="T33" fmla="*/ 2147483647 h 13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12"/>
              <a:gd name="T52" fmla="*/ 0 h 1352"/>
              <a:gd name="T53" fmla="*/ 6112 w 6112"/>
              <a:gd name="T54" fmla="*/ 1352 h 13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12" h="1352">
                <a:moveTo>
                  <a:pt x="224" y="1224"/>
                </a:moveTo>
                <a:cubicBezTo>
                  <a:pt x="448" y="1152"/>
                  <a:pt x="976" y="816"/>
                  <a:pt x="1424" y="696"/>
                </a:cubicBezTo>
                <a:cubicBezTo>
                  <a:pt x="1872" y="576"/>
                  <a:pt x="2416" y="528"/>
                  <a:pt x="2912" y="504"/>
                </a:cubicBezTo>
                <a:cubicBezTo>
                  <a:pt x="3408" y="480"/>
                  <a:pt x="3912" y="424"/>
                  <a:pt x="4400" y="552"/>
                </a:cubicBezTo>
                <a:cubicBezTo>
                  <a:pt x="4888" y="680"/>
                  <a:pt x="5568" y="1192"/>
                  <a:pt x="5840" y="1272"/>
                </a:cubicBezTo>
                <a:cubicBezTo>
                  <a:pt x="6112" y="1352"/>
                  <a:pt x="6040" y="1120"/>
                  <a:pt x="6032" y="1032"/>
                </a:cubicBezTo>
                <a:cubicBezTo>
                  <a:pt x="6024" y="944"/>
                  <a:pt x="5928" y="856"/>
                  <a:pt x="5792" y="744"/>
                </a:cubicBezTo>
                <a:cubicBezTo>
                  <a:pt x="5656" y="632"/>
                  <a:pt x="5440" y="464"/>
                  <a:pt x="5216" y="360"/>
                </a:cubicBezTo>
                <a:cubicBezTo>
                  <a:pt x="4992" y="256"/>
                  <a:pt x="4696" y="176"/>
                  <a:pt x="4448" y="120"/>
                </a:cubicBezTo>
                <a:cubicBezTo>
                  <a:pt x="4200" y="64"/>
                  <a:pt x="3976" y="40"/>
                  <a:pt x="3728" y="24"/>
                </a:cubicBezTo>
                <a:cubicBezTo>
                  <a:pt x="3480" y="8"/>
                  <a:pt x="3232" y="0"/>
                  <a:pt x="2960" y="24"/>
                </a:cubicBezTo>
                <a:cubicBezTo>
                  <a:pt x="2688" y="48"/>
                  <a:pt x="2352" y="120"/>
                  <a:pt x="2096" y="168"/>
                </a:cubicBezTo>
                <a:cubicBezTo>
                  <a:pt x="1840" y="216"/>
                  <a:pt x="1656" y="256"/>
                  <a:pt x="1424" y="312"/>
                </a:cubicBezTo>
                <a:cubicBezTo>
                  <a:pt x="1192" y="368"/>
                  <a:pt x="904" y="432"/>
                  <a:pt x="704" y="504"/>
                </a:cubicBezTo>
                <a:cubicBezTo>
                  <a:pt x="504" y="576"/>
                  <a:pt x="328" y="640"/>
                  <a:pt x="224" y="744"/>
                </a:cubicBezTo>
                <a:cubicBezTo>
                  <a:pt x="120" y="848"/>
                  <a:pt x="80" y="1048"/>
                  <a:pt x="80" y="1128"/>
                </a:cubicBezTo>
                <a:cubicBezTo>
                  <a:pt x="80" y="1208"/>
                  <a:pt x="0" y="1296"/>
                  <a:pt x="224" y="1224"/>
                </a:cubicBezTo>
                <a:close/>
              </a:path>
            </a:pathLst>
          </a:custGeom>
          <a:blipFill dpi="0" rotWithShape="0">
            <a:blip r:embed="rId3"/>
            <a:srcRect/>
            <a:tile tx="0" ty="0" sx="100000" sy="100000" flip="none" algn="tl"/>
          </a:blipFill>
          <a:ln w="9525">
            <a:noFill/>
            <a:round/>
            <a:headEnd/>
            <a:tailEnd/>
          </a:ln>
        </p:spPr>
        <p:txBody>
          <a:bodyPr wrap="none" anchor="ctr">
            <a:prstTxWarp prst="textNoShape">
              <a:avLst/>
            </a:prstTxWarp>
          </a:bodyPr>
          <a:lstStyle/>
          <a:p>
            <a:endParaRPr lang="en-US"/>
          </a:p>
        </p:txBody>
      </p:sp>
      <p:sp>
        <p:nvSpPr>
          <p:cNvPr id="5" name="Freeform 5"/>
          <p:cNvSpPr>
            <a:spLocks/>
          </p:cNvSpPr>
          <p:nvPr/>
        </p:nvSpPr>
        <p:spPr bwMode="auto">
          <a:xfrm rot="-8400000">
            <a:off x="6858000" y="1981200"/>
            <a:ext cx="355600" cy="3124200"/>
          </a:xfrm>
          <a:custGeom>
            <a:avLst/>
            <a:gdLst>
              <a:gd name="T0" fmla="*/ 2147483647 w 224"/>
              <a:gd name="T1" fmla="*/ 0 h 960"/>
              <a:gd name="T2" fmla="*/ 2147483647 w 224"/>
              <a:gd name="T3" fmla="*/ 2147483647 h 960"/>
              <a:gd name="T4" fmla="*/ 2147483647 w 224"/>
              <a:gd name="T5" fmla="*/ 2147483647 h 960"/>
              <a:gd name="T6" fmla="*/ 2147483647 w 224"/>
              <a:gd name="T7" fmla="*/ 2147483647 h 960"/>
              <a:gd name="T8" fmla="*/ 2147483647 w 224"/>
              <a:gd name="T9" fmla="*/ 2147483647 h 960"/>
              <a:gd name="T10" fmla="*/ 2147483647 w 224"/>
              <a:gd name="T11" fmla="*/ 2147483647 h 960"/>
              <a:gd name="T12" fmla="*/ 2147483647 w 224"/>
              <a:gd name="T13" fmla="*/ 2147483647 h 960"/>
              <a:gd name="T14" fmla="*/ 2147483647 w 224"/>
              <a:gd name="T15" fmla="*/ 2147483647 h 960"/>
              <a:gd name="T16" fmla="*/ 2147483647 w 224"/>
              <a:gd name="T17" fmla="*/ 2147483647 h 960"/>
              <a:gd name="T18" fmla="*/ 2147483647 w 224"/>
              <a:gd name="T19" fmla="*/ 2147483647 h 960"/>
              <a:gd name="T20" fmla="*/ 2147483647 w 224"/>
              <a:gd name="T21" fmla="*/ 2147483647 h 960"/>
              <a:gd name="T22" fmla="*/ 2147483647 w 224"/>
              <a:gd name="T23" fmla="*/ 2147483647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960"/>
              <a:gd name="T38" fmla="*/ 224 w 224"/>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960">
                <a:moveTo>
                  <a:pt x="8" y="0"/>
                </a:moveTo>
                <a:cubicBezTo>
                  <a:pt x="104" y="32"/>
                  <a:pt x="200" y="64"/>
                  <a:pt x="200" y="96"/>
                </a:cubicBezTo>
                <a:cubicBezTo>
                  <a:pt x="200" y="128"/>
                  <a:pt x="16" y="160"/>
                  <a:pt x="8" y="192"/>
                </a:cubicBezTo>
                <a:cubicBezTo>
                  <a:pt x="0" y="224"/>
                  <a:pt x="120" y="264"/>
                  <a:pt x="152" y="288"/>
                </a:cubicBezTo>
                <a:cubicBezTo>
                  <a:pt x="184" y="312"/>
                  <a:pt x="224" y="312"/>
                  <a:pt x="200" y="336"/>
                </a:cubicBezTo>
                <a:cubicBezTo>
                  <a:pt x="176" y="360"/>
                  <a:pt x="16" y="400"/>
                  <a:pt x="8" y="432"/>
                </a:cubicBezTo>
                <a:cubicBezTo>
                  <a:pt x="0" y="464"/>
                  <a:pt x="120" y="504"/>
                  <a:pt x="152" y="528"/>
                </a:cubicBezTo>
                <a:cubicBezTo>
                  <a:pt x="184" y="552"/>
                  <a:pt x="224" y="552"/>
                  <a:pt x="200" y="576"/>
                </a:cubicBezTo>
                <a:cubicBezTo>
                  <a:pt x="176" y="600"/>
                  <a:pt x="8" y="640"/>
                  <a:pt x="8" y="672"/>
                </a:cubicBezTo>
                <a:cubicBezTo>
                  <a:pt x="8" y="704"/>
                  <a:pt x="192" y="736"/>
                  <a:pt x="200" y="768"/>
                </a:cubicBezTo>
                <a:cubicBezTo>
                  <a:pt x="208" y="800"/>
                  <a:pt x="72" y="832"/>
                  <a:pt x="56" y="864"/>
                </a:cubicBezTo>
                <a:cubicBezTo>
                  <a:pt x="40" y="896"/>
                  <a:pt x="96" y="944"/>
                  <a:pt x="104" y="960"/>
                </a:cubicBezTo>
              </a:path>
            </a:pathLst>
          </a:custGeom>
          <a:noFill/>
          <a:ln w="28575">
            <a:solidFill>
              <a:srgbClr val="800080"/>
            </a:solidFill>
            <a:round/>
            <a:headEnd/>
            <a:tailEnd type="triangle" w="med" len="med"/>
          </a:ln>
        </p:spPr>
        <p:txBody>
          <a:bodyPr wrap="none" anchor="ctr">
            <a:prstTxWarp prst="textNoShape">
              <a:avLst/>
            </a:prstTxWarp>
          </a:bodyPr>
          <a:lstStyle/>
          <a:p>
            <a:endParaRPr lang="en-US"/>
          </a:p>
        </p:txBody>
      </p:sp>
      <p:sp>
        <p:nvSpPr>
          <p:cNvPr id="6" name="Freeform 6"/>
          <p:cNvSpPr>
            <a:spLocks/>
          </p:cNvSpPr>
          <p:nvPr/>
        </p:nvSpPr>
        <p:spPr bwMode="auto">
          <a:xfrm rot="-1200000">
            <a:off x="4392613" y="2441575"/>
            <a:ext cx="304800" cy="2286000"/>
          </a:xfrm>
          <a:custGeom>
            <a:avLst/>
            <a:gdLst>
              <a:gd name="T0" fmla="*/ 2147483647 w 272"/>
              <a:gd name="T1" fmla="*/ 0 h 1488"/>
              <a:gd name="T2" fmla="*/ 2147483647 w 272"/>
              <a:gd name="T3" fmla="*/ 2147483647 h 1488"/>
              <a:gd name="T4" fmla="*/ 2147483647 w 272"/>
              <a:gd name="T5" fmla="*/ 2147483647 h 1488"/>
              <a:gd name="T6" fmla="*/ 2147483647 w 272"/>
              <a:gd name="T7" fmla="*/ 2147483647 h 1488"/>
              <a:gd name="T8" fmla="*/ 2147483647 w 272"/>
              <a:gd name="T9" fmla="*/ 2147483647 h 1488"/>
              <a:gd name="T10" fmla="*/ 2147483647 w 272"/>
              <a:gd name="T11" fmla="*/ 2147483647 h 1488"/>
              <a:gd name="T12" fmla="*/ 2147483647 w 272"/>
              <a:gd name="T13" fmla="*/ 2147483647 h 1488"/>
              <a:gd name="T14" fmla="*/ 2147483647 w 272"/>
              <a:gd name="T15" fmla="*/ 2147483647 h 1488"/>
              <a:gd name="T16" fmla="*/ 2147483647 w 272"/>
              <a:gd name="T17" fmla="*/ 2147483647 h 1488"/>
              <a:gd name="T18" fmla="*/ 2147483647 w 272"/>
              <a:gd name="T19" fmla="*/ 2147483647 h 1488"/>
              <a:gd name="T20" fmla="*/ 2147483647 w 272"/>
              <a:gd name="T21" fmla="*/ 2147483647 h 1488"/>
              <a:gd name="T22" fmla="*/ 2147483647 w 272"/>
              <a:gd name="T23" fmla="*/ 2147483647 h 1488"/>
              <a:gd name="T24" fmla="*/ 2147483647 w 272"/>
              <a:gd name="T25" fmla="*/ 2147483647 h 1488"/>
              <a:gd name="T26" fmla="*/ 2147483647 w 272"/>
              <a:gd name="T27" fmla="*/ 2147483647 h 1488"/>
              <a:gd name="T28" fmla="*/ 2147483647 w 272"/>
              <a:gd name="T29" fmla="*/ 2147483647 h 1488"/>
              <a:gd name="T30" fmla="*/ 2147483647 w 272"/>
              <a:gd name="T31" fmla="*/ 2147483647 h 1488"/>
              <a:gd name="T32" fmla="*/ 2147483647 w 272"/>
              <a:gd name="T33" fmla="*/ 2147483647 h 1488"/>
              <a:gd name="T34" fmla="*/ 2147483647 w 272"/>
              <a:gd name="T35" fmla="*/ 2147483647 h 1488"/>
              <a:gd name="T36" fmla="*/ 2147483647 w 272"/>
              <a:gd name="T37" fmla="*/ 2147483647 h 1488"/>
              <a:gd name="T38" fmla="*/ 2147483647 w 272"/>
              <a:gd name="T39" fmla="*/ 2147483647 h 1488"/>
              <a:gd name="T40" fmla="*/ 2147483647 w 272"/>
              <a:gd name="T41" fmla="*/ 2147483647 h 1488"/>
              <a:gd name="T42" fmla="*/ 2147483647 w 272"/>
              <a:gd name="T43" fmla="*/ 2147483647 h 1488"/>
              <a:gd name="T44" fmla="*/ 2147483647 w 272"/>
              <a:gd name="T45" fmla="*/ 2147483647 h 1488"/>
              <a:gd name="T46" fmla="*/ 2147483647 w 272"/>
              <a:gd name="T47" fmla="*/ 2147483647 h 1488"/>
              <a:gd name="T48" fmla="*/ 2147483647 w 272"/>
              <a:gd name="T49" fmla="*/ 2147483647 h 1488"/>
              <a:gd name="T50" fmla="*/ 2147483647 w 272"/>
              <a:gd name="T51" fmla="*/ 2147483647 h 1488"/>
              <a:gd name="T52" fmla="*/ 2147483647 w 272"/>
              <a:gd name="T53" fmla="*/ 2147483647 h 1488"/>
              <a:gd name="T54" fmla="*/ 2147483647 w 272"/>
              <a:gd name="T55" fmla="*/ 2147483647 h 14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2"/>
              <a:gd name="T85" fmla="*/ 0 h 1488"/>
              <a:gd name="T86" fmla="*/ 272 w 272"/>
              <a:gd name="T87" fmla="*/ 1488 h 14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2" h="1488">
                <a:moveTo>
                  <a:pt x="16" y="0"/>
                </a:moveTo>
                <a:cubicBezTo>
                  <a:pt x="84" y="16"/>
                  <a:pt x="152" y="32"/>
                  <a:pt x="160" y="48"/>
                </a:cubicBezTo>
                <a:cubicBezTo>
                  <a:pt x="168" y="64"/>
                  <a:pt x="88" y="80"/>
                  <a:pt x="64" y="96"/>
                </a:cubicBezTo>
                <a:cubicBezTo>
                  <a:pt x="40" y="112"/>
                  <a:pt x="0" y="128"/>
                  <a:pt x="16" y="144"/>
                </a:cubicBezTo>
                <a:cubicBezTo>
                  <a:pt x="32" y="160"/>
                  <a:pt x="136" y="176"/>
                  <a:pt x="160" y="192"/>
                </a:cubicBezTo>
                <a:cubicBezTo>
                  <a:pt x="184" y="208"/>
                  <a:pt x="176" y="224"/>
                  <a:pt x="160" y="240"/>
                </a:cubicBezTo>
                <a:cubicBezTo>
                  <a:pt x="144" y="256"/>
                  <a:pt x="80" y="272"/>
                  <a:pt x="64" y="288"/>
                </a:cubicBezTo>
                <a:cubicBezTo>
                  <a:pt x="48" y="304"/>
                  <a:pt x="48" y="320"/>
                  <a:pt x="64" y="336"/>
                </a:cubicBezTo>
                <a:cubicBezTo>
                  <a:pt x="80" y="352"/>
                  <a:pt x="144" y="368"/>
                  <a:pt x="160" y="384"/>
                </a:cubicBezTo>
                <a:cubicBezTo>
                  <a:pt x="176" y="400"/>
                  <a:pt x="176" y="416"/>
                  <a:pt x="160" y="432"/>
                </a:cubicBezTo>
                <a:cubicBezTo>
                  <a:pt x="144" y="448"/>
                  <a:pt x="80" y="464"/>
                  <a:pt x="64" y="480"/>
                </a:cubicBezTo>
                <a:cubicBezTo>
                  <a:pt x="48" y="496"/>
                  <a:pt x="48" y="512"/>
                  <a:pt x="64" y="528"/>
                </a:cubicBezTo>
                <a:cubicBezTo>
                  <a:pt x="80" y="544"/>
                  <a:pt x="136" y="560"/>
                  <a:pt x="160" y="576"/>
                </a:cubicBezTo>
                <a:cubicBezTo>
                  <a:pt x="184" y="592"/>
                  <a:pt x="224" y="600"/>
                  <a:pt x="208" y="624"/>
                </a:cubicBezTo>
                <a:cubicBezTo>
                  <a:pt x="192" y="648"/>
                  <a:pt x="88" y="696"/>
                  <a:pt x="64" y="720"/>
                </a:cubicBezTo>
                <a:cubicBezTo>
                  <a:pt x="40" y="744"/>
                  <a:pt x="40" y="752"/>
                  <a:pt x="64" y="768"/>
                </a:cubicBezTo>
                <a:cubicBezTo>
                  <a:pt x="88" y="784"/>
                  <a:pt x="184" y="800"/>
                  <a:pt x="208" y="816"/>
                </a:cubicBezTo>
                <a:cubicBezTo>
                  <a:pt x="232" y="832"/>
                  <a:pt x="232" y="848"/>
                  <a:pt x="208" y="864"/>
                </a:cubicBezTo>
                <a:cubicBezTo>
                  <a:pt x="184" y="880"/>
                  <a:pt x="88" y="888"/>
                  <a:pt x="64" y="912"/>
                </a:cubicBezTo>
                <a:cubicBezTo>
                  <a:pt x="40" y="936"/>
                  <a:pt x="40" y="992"/>
                  <a:pt x="64" y="1008"/>
                </a:cubicBezTo>
                <a:cubicBezTo>
                  <a:pt x="88" y="1024"/>
                  <a:pt x="184" y="992"/>
                  <a:pt x="208" y="1008"/>
                </a:cubicBezTo>
                <a:cubicBezTo>
                  <a:pt x="232" y="1024"/>
                  <a:pt x="232" y="1080"/>
                  <a:pt x="208" y="1104"/>
                </a:cubicBezTo>
                <a:cubicBezTo>
                  <a:pt x="184" y="1128"/>
                  <a:pt x="80" y="1128"/>
                  <a:pt x="64" y="1152"/>
                </a:cubicBezTo>
                <a:cubicBezTo>
                  <a:pt x="48" y="1176"/>
                  <a:pt x="88" y="1232"/>
                  <a:pt x="112" y="1248"/>
                </a:cubicBezTo>
                <a:cubicBezTo>
                  <a:pt x="136" y="1264"/>
                  <a:pt x="184" y="1232"/>
                  <a:pt x="208" y="1248"/>
                </a:cubicBezTo>
                <a:cubicBezTo>
                  <a:pt x="232" y="1264"/>
                  <a:pt x="272" y="1320"/>
                  <a:pt x="256" y="1344"/>
                </a:cubicBezTo>
                <a:cubicBezTo>
                  <a:pt x="240" y="1368"/>
                  <a:pt x="128" y="1368"/>
                  <a:pt x="112" y="1392"/>
                </a:cubicBezTo>
                <a:cubicBezTo>
                  <a:pt x="96" y="1416"/>
                  <a:pt x="128" y="1452"/>
                  <a:pt x="160" y="1488"/>
                </a:cubicBezTo>
              </a:path>
            </a:pathLst>
          </a:custGeom>
          <a:noFill/>
          <a:ln w="28575">
            <a:solidFill>
              <a:srgbClr val="FF8000"/>
            </a:solidFill>
            <a:round/>
            <a:headEnd/>
            <a:tailEnd type="triangle" w="med" len="med"/>
          </a:ln>
        </p:spPr>
        <p:txBody>
          <a:bodyPr wrap="none" anchor="ctr">
            <a:prstTxWarp prst="textNoShape">
              <a:avLst/>
            </a:prstTxWarp>
          </a:bodyPr>
          <a:lstStyle/>
          <a:p>
            <a:endParaRPr lang="en-US"/>
          </a:p>
        </p:txBody>
      </p:sp>
      <p:sp>
        <p:nvSpPr>
          <p:cNvPr id="7" name="Freeform 7"/>
          <p:cNvSpPr>
            <a:spLocks/>
          </p:cNvSpPr>
          <p:nvPr/>
        </p:nvSpPr>
        <p:spPr bwMode="auto">
          <a:xfrm rot="-1200000">
            <a:off x="4648200" y="2362200"/>
            <a:ext cx="304800" cy="2286000"/>
          </a:xfrm>
          <a:custGeom>
            <a:avLst/>
            <a:gdLst>
              <a:gd name="T0" fmla="*/ 2147483647 w 272"/>
              <a:gd name="T1" fmla="*/ 0 h 1488"/>
              <a:gd name="T2" fmla="*/ 2147483647 w 272"/>
              <a:gd name="T3" fmla="*/ 2147483647 h 1488"/>
              <a:gd name="T4" fmla="*/ 2147483647 w 272"/>
              <a:gd name="T5" fmla="*/ 2147483647 h 1488"/>
              <a:gd name="T6" fmla="*/ 2147483647 w 272"/>
              <a:gd name="T7" fmla="*/ 2147483647 h 1488"/>
              <a:gd name="T8" fmla="*/ 2147483647 w 272"/>
              <a:gd name="T9" fmla="*/ 2147483647 h 1488"/>
              <a:gd name="T10" fmla="*/ 2147483647 w 272"/>
              <a:gd name="T11" fmla="*/ 2147483647 h 1488"/>
              <a:gd name="T12" fmla="*/ 2147483647 w 272"/>
              <a:gd name="T13" fmla="*/ 2147483647 h 1488"/>
              <a:gd name="T14" fmla="*/ 2147483647 w 272"/>
              <a:gd name="T15" fmla="*/ 2147483647 h 1488"/>
              <a:gd name="T16" fmla="*/ 2147483647 w 272"/>
              <a:gd name="T17" fmla="*/ 2147483647 h 1488"/>
              <a:gd name="T18" fmla="*/ 2147483647 w 272"/>
              <a:gd name="T19" fmla="*/ 2147483647 h 1488"/>
              <a:gd name="T20" fmla="*/ 2147483647 w 272"/>
              <a:gd name="T21" fmla="*/ 2147483647 h 1488"/>
              <a:gd name="T22" fmla="*/ 2147483647 w 272"/>
              <a:gd name="T23" fmla="*/ 2147483647 h 1488"/>
              <a:gd name="T24" fmla="*/ 2147483647 w 272"/>
              <a:gd name="T25" fmla="*/ 2147483647 h 1488"/>
              <a:gd name="T26" fmla="*/ 2147483647 w 272"/>
              <a:gd name="T27" fmla="*/ 2147483647 h 1488"/>
              <a:gd name="T28" fmla="*/ 2147483647 w 272"/>
              <a:gd name="T29" fmla="*/ 2147483647 h 1488"/>
              <a:gd name="T30" fmla="*/ 2147483647 w 272"/>
              <a:gd name="T31" fmla="*/ 2147483647 h 1488"/>
              <a:gd name="T32" fmla="*/ 2147483647 w 272"/>
              <a:gd name="T33" fmla="*/ 2147483647 h 1488"/>
              <a:gd name="T34" fmla="*/ 2147483647 w 272"/>
              <a:gd name="T35" fmla="*/ 2147483647 h 1488"/>
              <a:gd name="T36" fmla="*/ 2147483647 w 272"/>
              <a:gd name="T37" fmla="*/ 2147483647 h 1488"/>
              <a:gd name="T38" fmla="*/ 2147483647 w 272"/>
              <a:gd name="T39" fmla="*/ 2147483647 h 1488"/>
              <a:gd name="T40" fmla="*/ 2147483647 w 272"/>
              <a:gd name="T41" fmla="*/ 2147483647 h 1488"/>
              <a:gd name="T42" fmla="*/ 2147483647 w 272"/>
              <a:gd name="T43" fmla="*/ 2147483647 h 1488"/>
              <a:gd name="T44" fmla="*/ 2147483647 w 272"/>
              <a:gd name="T45" fmla="*/ 2147483647 h 1488"/>
              <a:gd name="T46" fmla="*/ 2147483647 w 272"/>
              <a:gd name="T47" fmla="*/ 2147483647 h 1488"/>
              <a:gd name="T48" fmla="*/ 2147483647 w 272"/>
              <a:gd name="T49" fmla="*/ 2147483647 h 1488"/>
              <a:gd name="T50" fmla="*/ 2147483647 w 272"/>
              <a:gd name="T51" fmla="*/ 2147483647 h 1488"/>
              <a:gd name="T52" fmla="*/ 2147483647 w 272"/>
              <a:gd name="T53" fmla="*/ 2147483647 h 1488"/>
              <a:gd name="T54" fmla="*/ 2147483647 w 272"/>
              <a:gd name="T55" fmla="*/ 2147483647 h 14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2"/>
              <a:gd name="T85" fmla="*/ 0 h 1488"/>
              <a:gd name="T86" fmla="*/ 272 w 272"/>
              <a:gd name="T87" fmla="*/ 1488 h 14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2" h="1488">
                <a:moveTo>
                  <a:pt x="16" y="0"/>
                </a:moveTo>
                <a:cubicBezTo>
                  <a:pt x="84" y="16"/>
                  <a:pt x="152" y="32"/>
                  <a:pt x="160" y="48"/>
                </a:cubicBezTo>
                <a:cubicBezTo>
                  <a:pt x="168" y="64"/>
                  <a:pt x="88" y="80"/>
                  <a:pt x="64" y="96"/>
                </a:cubicBezTo>
                <a:cubicBezTo>
                  <a:pt x="40" y="112"/>
                  <a:pt x="0" y="128"/>
                  <a:pt x="16" y="144"/>
                </a:cubicBezTo>
                <a:cubicBezTo>
                  <a:pt x="32" y="160"/>
                  <a:pt x="136" y="176"/>
                  <a:pt x="160" y="192"/>
                </a:cubicBezTo>
                <a:cubicBezTo>
                  <a:pt x="184" y="208"/>
                  <a:pt x="176" y="224"/>
                  <a:pt x="160" y="240"/>
                </a:cubicBezTo>
                <a:cubicBezTo>
                  <a:pt x="144" y="256"/>
                  <a:pt x="80" y="272"/>
                  <a:pt x="64" y="288"/>
                </a:cubicBezTo>
                <a:cubicBezTo>
                  <a:pt x="48" y="304"/>
                  <a:pt x="48" y="320"/>
                  <a:pt x="64" y="336"/>
                </a:cubicBezTo>
                <a:cubicBezTo>
                  <a:pt x="80" y="352"/>
                  <a:pt x="144" y="368"/>
                  <a:pt x="160" y="384"/>
                </a:cubicBezTo>
                <a:cubicBezTo>
                  <a:pt x="176" y="400"/>
                  <a:pt x="176" y="416"/>
                  <a:pt x="160" y="432"/>
                </a:cubicBezTo>
                <a:cubicBezTo>
                  <a:pt x="144" y="448"/>
                  <a:pt x="80" y="464"/>
                  <a:pt x="64" y="480"/>
                </a:cubicBezTo>
                <a:cubicBezTo>
                  <a:pt x="48" y="496"/>
                  <a:pt x="48" y="512"/>
                  <a:pt x="64" y="528"/>
                </a:cubicBezTo>
                <a:cubicBezTo>
                  <a:pt x="80" y="544"/>
                  <a:pt x="136" y="560"/>
                  <a:pt x="160" y="576"/>
                </a:cubicBezTo>
                <a:cubicBezTo>
                  <a:pt x="184" y="592"/>
                  <a:pt x="224" y="600"/>
                  <a:pt x="208" y="624"/>
                </a:cubicBezTo>
                <a:cubicBezTo>
                  <a:pt x="192" y="648"/>
                  <a:pt x="88" y="696"/>
                  <a:pt x="64" y="720"/>
                </a:cubicBezTo>
                <a:cubicBezTo>
                  <a:pt x="40" y="744"/>
                  <a:pt x="40" y="752"/>
                  <a:pt x="64" y="768"/>
                </a:cubicBezTo>
                <a:cubicBezTo>
                  <a:pt x="88" y="784"/>
                  <a:pt x="184" y="800"/>
                  <a:pt x="208" y="816"/>
                </a:cubicBezTo>
                <a:cubicBezTo>
                  <a:pt x="232" y="832"/>
                  <a:pt x="232" y="848"/>
                  <a:pt x="208" y="864"/>
                </a:cubicBezTo>
                <a:cubicBezTo>
                  <a:pt x="184" y="880"/>
                  <a:pt x="88" y="888"/>
                  <a:pt x="64" y="912"/>
                </a:cubicBezTo>
                <a:cubicBezTo>
                  <a:pt x="40" y="936"/>
                  <a:pt x="40" y="992"/>
                  <a:pt x="64" y="1008"/>
                </a:cubicBezTo>
                <a:cubicBezTo>
                  <a:pt x="88" y="1024"/>
                  <a:pt x="184" y="992"/>
                  <a:pt x="208" y="1008"/>
                </a:cubicBezTo>
                <a:cubicBezTo>
                  <a:pt x="232" y="1024"/>
                  <a:pt x="232" y="1080"/>
                  <a:pt x="208" y="1104"/>
                </a:cubicBezTo>
                <a:cubicBezTo>
                  <a:pt x="184" y="1128"/>
                  <a:pt x="80" y="1128"/>
                  <a:pt x="64" y="1152"/>
                </a:cubicBezTo>
                <a:cubicBezTo>
                  <a:pt x="48" y="1176"/>
                  <a:pt x="88" y="1232"/>
                  <a:pt x="112" y="1248"/>
                </a:cubicBezTo>
                <a:cubicBezTo>
                  <a:pt x="136" y="1264"/>
                  <a:pt x="184" y="1232"/>
                  <a:pt x="208" y="1248"/>
                </a:cubicBezTo>
                <a:cubicBezTo>
                  <a:pt x="232" y="1264"/>
                  <a:pt x="272" y="1320"/>
                  <a:pt x="256" y="1344"/>
                </a:cubicBezTo>
                <a:cubicBezTo>
                  <a:pt x="240" y="1368"/>
                  <a:pt x="128" y="1368"/>
                  <a:pt x="112" y="1392"/>
                </a:cubicBezTo>
                <a:cubicBezTo>
                  <a:pt x="96" y="1416"/>
                  <a:pt x="128" y="1452"/>
                  <a:pt x="160" y="1488"/>
                </a:cubicBezTo>
              </a:path>
            </a:pathLst>
          </a:custGeom>
          <a:noFill/>
          <a:ln w="28575">
            <a:solidFill>
              <a:srgbClr val="FF8000"/>
            </a:solidFill>
            <a:round/>
            <a:headEnd/>
            <a:tailEnd type="triangle" w="med" len="med"/>
          </a:ln>
        </p:spPr>
        <p:txBody>
          <a:bodyPr wrap="none" anchor="ctr">
            <a:prstTxWarp prst="textNoShape">
              <a:avLst/>
            </a:prstTxWarp>
          </a:bodyPr>
          <a:lstStyle/>
          <a:p>
            <a:endParaRPr lang="en-US"/>
          </a:p>
        </p:txBody>
      </p:sp>
      <p:sp>
        <p:nvSpPr>
          <p:cNvPr id="8" name="Freeform 8"/>
          <p:cNvSpPr>
            <a:spLocks/>
          </p:cNvSpPr>
          <p:nvPr/>
        </p:nvSpPr>
        <p:spPr bwMode="auto">
          <a:xfrm rot="-1200000">
            <a:off x="4876800" y="2286000"/>
            <a:ext cx="304800" cy="2286000"/>
          </a:xfrm>
          <a:custGeom>
            <a:avLst/>
            <a:gdLst>
              <a:gd name="T0" fmla="*/ 2147483647 w 272"/>
              <a:gd name="T1" fmla="*/ 0 h 1488"/>
              <a:gd name="T2" fmla="*/ 2147483647 w 272"/>
              <a:gd name="T3" fmla="*/ 2147483647 h 1488"/>
              <a:gd name="T4" fmla="*/ 2147483647 w 272"/>
              <a:gd name="T5" fmla="*/ 2147483647 h 1488"/>
              <a:gd name="T6" fmla="*/ 2147483647 w 272"/>
              <a:gd name="T7" fmla="*/ 2147483647 h 1488"/>
              <a:gd name="T8" fmla="*/ 2147483647 w 272"/>
              <a:gd name="T9" fmla="*/ 2147483647 h 1488"/>
              <a:gd name="T10" fmla="*/ 2147483647 w 272"/>
              <a:gd name="T11" fmla="*/ 2147483647 h 1488"/>
              <a:gd name="T12" fmla="*/ 2147483647 w 272"/>
              <a:gd name="T13" fmla="*/ 2147483647 h 1488"/>
              <a:gd name="T14" fmla="*/ 2147483647 w 272"/>
              <a:gd name="T15" fmla="*/ 2147483647 h 1488"/>
              <a:gd name="T16" fmla="*/ 2147483647 w 272"/>
              <a:gd name="T17" fmla="*/ 2147483647 h 1488"/>
              <a:gd name="T18" fmla="*/ 2147483647 w 272"/>
              <a:gd name="T19" fmla="*/ 2147483647 h 1488"/>
              <a:gd name="T20" fmla="*/ 2147483647 w 272"/>
              <a:gd name="T21" fmla="*/ 2147483647 h 1488"/>
              <a:gd name="T22" fmla="*/ 2147483647 w 272"/>
              <a:gd name="T23" fmla="*/ 2147483647 h 1488"/>
              <a:gd name="T24" fmla="*/ 2147483647 w 272"/>
              <a:gd name="T25" fmla="*/ 2147483647 h 1488"/>
              <a:gd name="T26" fmla="*/ 2147483647 w 272"/>
              <a:gd name="T27" fmla="*/ 2147483647 h 1488"/>
              <a:gd name="T28" fmla="*/ 2147483647 w 272"/>
              <a:gd name="T29" fmla="*/ 2147483647 h 1488"/>
              <a:gd name="T30" fmla="*/ 2147483647 w 272"/>
              <a:gd name="T31" fmla="*/ 2147483647 h 1488"/>
              <a:gd name="T32" fmla="*/ 2147483647 w 272"/>
              <a:gd name="T33" fmla="*/ 2147483647 h 1488"/>
              <a:gd name="T34" fmla="*/ 2147483647 w 272"/>
              <a:gd name="T35" fmla="*/ 2147483647 h 1488"/>
              <a:gd name="T36" fmla="*/ 2147483647 w 272"/>
              <a:gd name="T37" fmla="*/ 2147483647 h 1488"/>
              <a:gd name="T38" fmla="*/ 2147483647 w 272"/>
              <a:gd name="T39" fmla="*/ 2147483647 h 1488"/>
              <a:gd name="T40" fmla="*/ 2147483647 w 272"/>
              <a:gd name="T41" fmla="*/ 2147483647 h 1488"/>
              <a:gd name="T42" fmla="*/ 2147483647 w 272"/>
              <a:gd name="T43" fmla="*/ 2147483647 h 1488"/>
              <a:gd name="T44" fmla="*/ 2147483647 w 272"/>
              <a:gd name="T45" fmla="*/ 2147483647 h 1488"/>
              <a:gd name="T46" fmla="*/ 2147483647 w 272"/>
              <a:gd name="T47" fmla="*/ 2147483647 h 1488"/>
              <a:gd name="T48" fmla="*/ 2147483647 w 272"/>
              <a:gd name="T49" fmla="*/ 2147483647 h 1488"/>
              <a:gd name="T50" fmla="*/ 2147483647 w 272"/>
              <a:gd name="T51" fmla="*/ 2147483647 h 1488"/>
              <a:gd name="T52" fmla="*/ 2147483647 w 272"/>
              <a:gd name="T53" fmla="*/ 2147483647 h 1488"/>
              <a:gd name="T54" fmla="*/ 2147483647 w 272"/>
              <a:gd name="T55" fmla="*/ 2147483647 h 14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2"/>
              <a:gd name="T85" fmla="*/ 0 h 1488"/>
              <a:gd name="T86" fmla="*/ 272 w 272"/>
              <a:gd name="T87" fmla="*/ 1488 h 14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2" h="1488">
                <a:moveTo>
                  <a:pt x="16" y="0"/>
                </a:moveTo>
                <a:cubicBezTo>
                  <a:pt x="84" y="16"/>
                  <a:pt x="152" y="32"/>
                  <a:pt x="160" y="48"/>
                </a:cubicBezTo>
                <a:cubicBezTo>
                  <a:pt x="168" y="64"/>
                  <a:pt x="88" y="80"/>
                  <a:pt x="64" y="96"/>
                </a:cubicBezTo>
                <a:cubicBezTo>
                  <a:pt x="40" y="112"/>
                  <a:pt x="0" y="128"/>
                  <a:pt x="16" y="144"/>
                </a:cubicBezTo>
                <a:cubicBezTo>
                  <a:pt x="32" y="160"/>
                  <a:pt x="136" y="176"/>
                  <a:pt x="160" y="192"/>
                </a:cubicBezTo>
                <a:cubicBezTo>
                  <a:pt x="184" y="208"/>
                  <a:pt x="176" y="224"/>
                  <a:pt x="160" y="240"/>
                </a:cubicBezTo>
                <a:cubicBezTo>
                  <a:pt x="144" y="256"/>
                  <a:pt x="80" y="272"/>
                  <a:pt x="64" y="288"/>
                </a:cubicBezTo>
                <a:cubicBezTo>
                  <a:pt x="48" y="304"/>
                  <a:pt x="48" y="320"/>
                  <a:pt x="64" y="336"/>
                </a:cubicBezTo>
                <a:cubicBezTo>
                  <a:pt x="80" y="352"/>
                  <a:pt x="144" y="368"/>
                  <a:pt x="160" y="384"/>
                </a:cubicBezTo>
                <a:cubicBezTo>
                  <a:pt x="176" y="400"/>
                  <a:pt x="176" y="416"/>
                  <a:pt x="160" y="432"/>
                </a:cubicBezTo>
                <a:cubicBezTo>
                  <a:pt x="144" y="448"/>
                  <a:pt x="80" y="464"/>
                  <a:pt x="64" y="480"/>
                </a:cubicBezTo>
                <a:cubicBezTo>
                  <a:pt x="48" y="496"/>
                  <a:pt x="48" y="512"/>
                  <a:pt x="64" y="528"/>
                </a:cubicBezTo>
                <a:cubicBezTo>
                  <a:pt x="80" y="544"/>
                  <a:pt x="136" y="560"/>
                  <a:pt x="160" y="576"/>
                </a:cubicBezTo>
                <a:cubicBezTo>
                  <a:pt x="184" y="592"/>
                  <a:pt x="224" y="600"/>
                  <a:pt x="208" y="624"/>
                </a:cubicBezTo>
                <a:cubicBezTo>
                  <a:pt x="192" y="648"/>
                  <a:pt x="88" y="696"/>
                  <a:pt x="64" y="720"/>
                </a:cubicBezTo>
                <a:cubicBezTo>
                  <a:pt x="40" y="744"/>
                  <a:pt x="40" y="752"/>
                  <a:pt x="64" y="768"/>
                </a:cubicBezTo>
                <a:cubicBezTo>
                  <a:pt x="88" y="784"/>
                  <a:pt x="184" y="800"/>
                  <a:pt x="208" y="816"/>
                </a:cubicBezTo>
                <a:cubicBezTo>
                  <a:pt x="232" y="832"/>
                  <a:pt x="232" y="848"/>
                  <a:pt x="208" y="864"/>
                </a:cubicBezTo>
                <a:cubicBezTo>
                  <a:pt x="184" y="880"/>
                  <a:pt x="88" y="888"/>
                  <a:pt x="64" y="912"/>
                </a:cubicBezTo>
                <a:cubicBezTo>
                  <a:pt x="40" y="936"/>
                  <a:pt x="40" y="992"/>
                  <a:pt x="64" y="1008"/>
                </a:cubicBezTo>
                <a:cubicBezTo>
                  <a:pt x="88" y="1024"/>
                  <a:pt x="184" y="992"/>
                  <a:pt x="208" y="1008"/>
                </a:cubicBezTo>
                <a:cubicBezTo>
                  <a:pt x="232" y="1024"/>
                  <a:pt x="232" y="1080"/>
                  <a:pt x="208" y="1104"/>
                </a:cubicBezTo>
                <a:cubicBezTo>
                  <a:pt x="184" y="1128"/>
                  <a:pt x="80" y="1128"/>
                  <a:pt x="64" y="1152"/>
                </a:cubicBezTo>
                <a:cubicBezTo>
                  <a:pt x="48" y="1176"/>
                  <a:pt x="88" y="1232"/>
                  <a:pt x="112" y="1248"/>
                </a:cubicBezTo>
                <a:cubicBezTo>
                  <a:pt x="136" y="1264"/>
                  <a:pt x="184" y="1232"/>
                  <a:pt x="208" y="1248"/>
                </a:cubicBezTo>
                <a:cubicBezTo>
                  <a:pt x="232" y="1264"/>
                  <a:pt x="272" y="1320"/>
                  <a:pt x="256" y="1344"/>
                </a:cubicBezTo>
                <a:cubicBezTo>
                  <a:pt x="240" y="1368"/>
                  <a:pt x="128" y="1368"/>
                  <a:pt x="112" y="1392"/>
                </a:cubicBezTo>
                <a:cubicBezTo>
                  <a:pt x="96" y="1416"/>
                  <a:pt x="128" y="1452"/>
                  <a:pt x="160" y="1488"/>
                </a:cubicBezTo>
              </a:path>
            </a:pathLst>
          </a:custGeom>
          <a:noFill/>
          <a:ln w="28575">
            <a:solidFill>
              <a:srgbClr val="FF8000"/>
            </a:solidFill>
            <a:round/>
            <a:headEnd/>
            <a:tailEnd type="triangle" w="med" len="med"/>
          </a:ln>
        </p:spPr>
        <p:txBody>
          <a:bodyPr wrap="none" anchor="ctr">
            <a:prstTxWarp prst="textNoShape">
              <a:avLst/>
            </a:prstTxWarp>
          </a:bodyPr>
          <a:lstStyle/>
          <a:p>
            <a:endParaRPr lang="en-US"/>
          </a:p>
        </p:txBody>
      </p:sp>
      <p:sp>
        <p:nvSpPr>
          <p:cNvPr id="9" name="Freeform 9"/>
          <p:cNvSpPr>
            <a:spLocks/>
          </p:cNvSpPr>
          <p:nvPr/>
        </p:nvSpPr>
        <p:spPr bwMode="auto">
          <a:xfrm rot="-8400000">
            <a:off x="7239000" y="2209800"/>
            <a:ext cx="355600" cy="3124200"/>
          </a:xfrm>
          <a:custGeom>
            <a:avLst/>
            <a:gdLst>
              <a:gd name="T0" fmla="*/ 2147483647 w 224"/>
              <a:gd name="T1" fmla="*/ 0 h 960"/>
              <a:gd name="T2" fmla="*/ 2147483647 w 224"/>
              <a:gd name="T3" fmla="*/ 2147483647 h 960"/>
              <a:gd name="T4" fmla="*/ 2147483647 w 224"/>
              <a:gd name="T5" fmla="*/ 2147483647 h 960"/>
              <a:gd name="T6" fmla="*/ 2147483647 w 224"/>
              <a:gd name="T7" fmla="*/ 2147483647 h 960"/>
              <a:gd name="T8" fmla="*/ 2147483647 w 224"/>
              <a:gd name="T9" fmla="*/ 2147483647 h 960"/>
              <a:gd name="T10" fmla="*/ 2147483647 w 224"/>
              <a:gd name="T11" fmla="*/ 2147483647 h 960"/>
              <a:gd name="T12" fmla="*/ 2147483647 w 224"/>
              <a:gd name="T13" fmla="*/ 2147483647 h 960"/>
              <a:gd name="T14" fmla="*/ 2147483647 w 224"/>
              <a:gd name="T15" fmla="*/ 2147483647 h 960"/>
              <a:gd name="T16" fmla="*/ 2147483647 w 224"/>
              <a:gd name="T17" fmla="*/ 2147483647 h 960"/>
              <a:gd name="T18" fmla="*/ 2147483647 w 224"/>
              <a:gd name="T19" fmla="*/ 2147483647 h 960"/>
              <a:gd name="T20" fmla="*/ 2147483647 w 224"/>
              <a:gd name="T21" fmla="*/ 2147483647 h 960"/>
              <a:gd name="T22" fmla="*/ 2147483647 w 224"/>
              <a:gd name="T23" fmla="*/ 2147483647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4"/>
              <a:gd name="T37" fmla="*/ 0 h 960"/>
              <a:gd name="T38" fmla="*/ 224 w 224"/>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4" h="960">
                <a:moveTo>
                  <a:pt x="8" y="0"/>
                </a:moveTo>
                <a:cubicBezTo>
                  <a:pt x="104" y="32"/>
                  <a:pt x="200" y="64"/>
                  <a:pt x="200" y="96"/>
                </a:cubicBezTo>
                <a:cubicBezTo>
                  <a:pt x="200" y="128"/>
                  <a:pt x="16" y="160"/>
                  <a:pt x="8" y="192"/>
                </a:cubicBezTo>
                <a:cubicBezTo>
                  <a:pt x="0" y="224"/>
                  <a:pt x="120" y="264"/>
                  <a:pt x="152" y="288"/>
                </a:cubicBezTo>
                <a:cubicBezTo>
                  <a:pt x="184" y="312"/>
                  <a:pt x="224" y="312"/>
                  <a:pt x="200" y="336"/>
                </a:cubicBezTo>
                <a:cubicBezTo>
                  <a:pt x="176" y="360"/>
                  <a:pt x="16" y="400"/>
                  <a:pt x="8" y="432"/>
                </a:cubicBezTo>
                <a:cubicBezTo>
                  <a:pt x="0" y="464"/>
                  <a:pt x="120" y="504"/>
                  <a:pt x="152" y="528"/>
                </a:cubicBezTo>
                <a:cubicBezTo>
                  <a:pt x="184" y="552"/>
                  <a:pt x="224" y="552"/>
                  <a:pt x="200" y="576"/>
                </a:cubicBezTo>
                <a:cubicBezTo>
                  <a:pt x="176" y="600"/>
                  <a:pt x="8" y="640"/>
                  <a:pt x="8" y="672"/>
                </a:cubicBezTo>
                <a:cubicBezTo>
                  <a:pt x="8" y="704"/>
                  <a:pt x="192" y="736"/>
                  <a:pt x="200" y="768"/>
                </a:cubicBezTo>
                <a:cubicBezTo>
                  <a:pt x="208" y="800"/>
                  <a:pt x="72" y="832"/>
                  <a:pt x="56" y="864"/>
                </a:cubicBezTo>
                <a:cubicBezTo>
                  <a:pt x="40" y="896"/>
                  <a:pt x="96" y="944"/>
                  <a:pt x="104" y="960"/>
                </a:cubicBezTo>
              </a:path>
            </a:pathLst>
          </a:custGeom>
          <a:noFill/>
          <a:ln w="28575">
            <a:solidFill>
              <a:srgbClr val="800080"/>
            </a:solidFill>
            <a:round/>
            <a:headEnd/>
            <a:tailEnd type="triangle" w="med" len="med"/>
          </a:ln>
        </p:spPr>
        <p:txBody>
          <a:bodyPr wrap="none" anchor="ctr">
            <a:prstTxWarp prst="textNoShape">
              <a:avLst/>
            </a:prstTxWarp>
          </a:bodyPr>
          <a:lstStyle/>
          <a:p>
            <a:endParaRPr lang="en-US"/>
          </a:p>
        </p:txBody>
      </p:sp>
      <p:sp>
        <p:nvSpPr>
          <p:cNvPr id="10" name="Freeform 10"/>
          <p:cNvSpPr>
            <a:spLocks/>
          </p:cNvSpPr>
          <p:nvPr/>
        </p:nvSpPr>
        <p:spPr bwMode="auto">
          <a:xfrm>
            <a:off x="6858000" y="4267200"/>
            <a:ext cx="546100" cy="838200"/>
          </a:xfrm>
          <a:custGeom>
            <a:avLst/>
            <a:gdLst>
              <a:gd name="T0" fmla="*/ 2147483647 w 344"/>
              <a:gd name="T1" fmla="*/ 2147483647 h 528"/>
              <a:gd name="T2" fmla="*/ 0 w 344"/>
              <a:gd name="T3" fmla="*/ 2147483647 h 528"/>
              <a:gd name="T4" fmla="*/ 2147483647 w 344"/>
              <a:gd name="T5" fmla="*/ 2147483647 h 528"/>
              <a:gd name="T6" fmla="*/ 2147483647 w 344"/>
              <a:gd name="T7" fmla="*/ 2147483647 h 528"/>
              <a:gd name="T8" fmla="*/ 2147483647 w 344"/>
              <a:gd name="T9" fmla="*/ 2147483647 h 528"/>
              <a:gd name="T10" fmla="*/ 2147483647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48" y="528"/>
                </a:moveTo>
                <a:cubicBezTo>
                  <a:pt x="24" y="476"/>
                  <a:pt x="0" y="424"/>
                  <a:pt x="0" y="384"/>
                </a:cubicBezTo>
                <a:cubicBezTo>
                  <a:pt x="0" y="344"/>
                  <a:pt x="0" y="304"/>
                  <a:pt x="48" y="288"/>
                </a:cubicBezTo>
                <a:cubicBezTo>
                  <a:pt x="96" y="272"/>
                  <a:pt x="240" y="328"/>
                  <a:pt x="288" y="288"/>
                </a:cubicBezTo>
                <a:cubicBezTo>
                  <a:pt x="336" y="248"/>
                  <a:pt x="328" y="96"/>
                  <a:pt x="336" y="48"/>
                </a:cubicBezTo>
                <a:cubicBezTo>
                  <a:pt x="344" y="0"/>
                  <a:pt x="340" y="0"/>
                  <a:pt x="336" y="0"/>
                </a:cubicBezTo>
              </a:path>
            </a:pathLst>
          </a:custGeom>
          <a:noFill/>
          <a:ln w="28575">
            <a:solidFill>
              <a:srgbClr val="800080"/>
            </a:solidFill>
            <a:round/>
            <a:headEnd/>
            <a:tailEnd type="triangle" w="med" len="med"/>
          </a:ln>
        </p:spPr>
        <p:txBody>
          <a:bodyPr wrap="none" anchor="ctr">
            <a:prstTxWarp prst="textNoShape">
              <a:avLst/>
            </a:prstTxWarp>
          </a:bodyPr>
          <a:lstStyle/>
          <a:p>
            <a:endParaRPr lang="en-US"/>
          </a:p>
        </p:txBody>
      </p:sp>
      <p:sp>
        <p:nvSpPr>
          <p:cNvPr id="11" name="Freeform 11"/>
          <p:cNvSpPr>
            <a:spLocks/>
          </p:cNvSpPr>
          <p:nvPr/>
        </p:nvSpPr>
        <p:spPr bwMode="auto">
          <a:xfrm>
            <a:off x="7162800" y="4343400"/>
            <a:ext cx="546100" cy="838200"/>
          </a:xfrm>
          <a:custGeom>
            <a:avLst/>
            <a:gdLst>
              <a:gd name="T0" fmla="*/ 2147483647 w 344"/>
              <a:gd name="T1" fmla="*/ 2147483647 h 528"/>
              <a:gd name="T2" fmla="*/ 0 w 344"/>
              <a:gd name="T3" fmla="*/ 2147483647 h 528"/>
              <a:gd name="T4" fmla="*/ 2147483647 w 344"/>
              <a:gd name="T5" fmla="*/ 2147483647 h 528"/>
              <a:gd name="T6" fmla="*/ 2147483647 w 344"/>
              <a:gd name="T7" fmla="*/ 2147483647 h 528"/>
              <a:gd name="T8" fmla="*/ 2147483647 w 344"/>
              <a:gd name="T9" fmla="*/ 2147483647 h 528"/>
              <a:gd name="T10" fmla="*/ 2147483647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48" y="528"/>
                </a:moveTo>
                <a:cubicBezTo>
                  <a:pt x="24" y="476"/>
                  <a:pt x="0" y="424"/>
                  <a:pt x="0" y="384"/>
                </a:cubicBezTo>
                <a:cubicBezTo>
                  <a:pt x="0" y="344"/>
                  <a:pt x="0" y="304"/>
                  <a:pt x="48" y="288"/>
                </a:cubicBezTo>
                <a:cubicBezTo>
                  <a:pt x="96" y="272"/>
                  <a:pt x="240" y="328"/>
                  <a:pt x="288" y="288"/>
                </a:cubicBezTo>
                <a:cubicBezTo>
                  <a:pt x="336" y="248"/>
                  <a:pt x="328" y="96"/>
                  <a:pt x="336" y="48"/>
                </a:cubicBezTo>
                <a:cubicBezTo>
                  <a:pt x="344" y="0"/>
                  <a:pt x="340" y="0"/>
                  <a:pt x="336" y="0"/>
                </a:cubicBezTo>
              </a:path>
            </a:pathLst>
          </a:custGeom>
          <a:noFill/>
          <a:ln w="28575">
            <a:solidFill>
              <a:srgbClr val="800080"/>
            </a:solidFill>
            <a:round/>
            <a:headEnd/>
            <a:tailEnd type="triangle" w="med" len="med"/>
          </a:ln>
        </p:spPr>
        <p:txBody>
          <a:bodyPr wrap="none" anchor="ctr">
            <a:prstTxWarp prst="textNoShape">
              <a:avLst/>
            </a:prstTxWarp>
          </a:bodyPr>
          <a:lstStyle/>
          <a:p>
            <a:endParaRPr lang="en-US"/>
          </a:p>
        </p:txBody>
      </p:sp>
      <p:sp>
        <p:nvSpPr>
          <p:cNvPr id="12" name="Text Box 12"/>
          <p:cNvSpPr txBox="1">
            <a:spLocks noChangeArrowheads="1"/>
          </p:cNvSpPr>
          <p:nvPr/>
        </p:nvSpPr>
        <p:spPr bwMode="auto">
          <a:xfrm rot="-480000">
            <a:off x="1660525" y="3798888"/>
            <a:ext cx="2911475" cy="457200"/>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0000FF"/>
                </a:solidFill>
              </a:rPr>
              <a:t>Greenhouse gases</a:t>
            </a:r>
          </a:p>
        </p:txBody>
      </p:sp>
      <p:sp>
        <p:nvSpPr>
          <p:cNvPr id="13" name="Freeform 13"/>
          <p:cNvSpPr>
            <a:spLocks/>
          </p:cNvSpPr>
          <p:nvPr/>
        </p:nvSpPr>
        <p:spPr bwMode="auto">
          <a:xfrm rot="10800000">
            <a:off x="7607300" y="4419600"/>
            <a:ext cx="546100" cy="990600"/>
          </a:xfrm>
          <a:custGeom>
            <a:avLst/>
            <a:gdLst>
              <a:gd name="T0" fmla="*/ 2147483647 w 344"/>
              <a:gd name="T1" fmla="*/ 2147483647 h 528"/>
              <a:gd name="T2" fmla="*/ 0 w 344"/>
              <a:gd name="T3" fmla="*/ 2147483647 h 528"/>
              <a:gd name="T4" fmla="*/ 2147483647 w 344"/>
              <a:gd name="T5" fmla="*/ 2147483647 h 528"/>
              <a:gd name="T6" fmla="*/ 2147483647 w 344"/>
              <a:gd name="T7" fmla="*/ 2147483647 h 528"/>
              <a:gd name="T8" fmla="*/ 2147483647 w 344"/>
              <a:gd name="T9" fmla="*/ 2147483647 h 528"/>
              <a:gd name="T10" fmla="*/ 2147483647 w 344"/>
              <a:gd name="T11" fmla="*/ 0 h 528"/>
              <a:gd name="T12" fmla="*/ 0 60000 65536"/>
              <a:gd name="T13" fmla="*/ 0 60000 65536"/>
              <a:gd name="T14" fmla="*/ 0 60000 65536"/>
              <a:gd name="T15" fmla="*/ 0 60000 65536"/>
              <a:gd name="T16" fmla="*/ 0 60000 65536"/>
              <a:gd name="T17" fmla="*/ 0 60000 65536"/>
              <a:gd name="T18" fmla="*/ 0 w 344"/>
              <a:gd name="T19" fmla="*/ 0 h 528"/>
              <a:gd name="T20" fmla="*/ 344 w 344"/>
              <a:gd name="T21" fmla="*/ 528 h 528"/>
            </a:gdLst>
            <a:ahLst/>
            <a:cxnLst>
              <a:cxn ang="T12">
                <a:pos x="T0" y="T1"/>
              </a:cxn>
              <a:cxn ang="T13">
                <a:pos x="T2" y="T3"/>
              </a:cxn>
              <a:cxn ang="T14">
                <a:pos x="T4" y="T5"/>
              </a:cxn>
              <a:cxn ang="T15">
                <a:pos x="T6" y="T7"/>
              </a:cxn>
              <a:cxn ang="T16">
                <a:pos x="T8" y="T9"/>
              </a:cxn>
              <a:cxn ang="T17">
                <a:pos x="T10" y="T11"/>
              </a:cxn>
            </a:cxnLst>
            <a:rect l="T18" t="T19" r="T20" b="T21"/>
            <a:pathLst>
              <a:path w="344" h="528">
                <a:moveTo>
                  <a:pt x="48" y="528"/>
                </a:moveTo>
                <a:cubicBezTo>
                  <a:pt x="24" y="476"/>
                  <a:pt x="0" y="424"/>
                  <a:pt x="0" y="384"/>
                </a:cubicBezTo>
                <a:cubicBezTo>
                  <a:pt x="0" y="344"/>
                  <a:pt x="0" y="304"/>
                  <a:pt x="48" y="288"/>
                </a:cubicBezTo>
                <a:cubicBezTo>
                  <a:pt x="96" y="272"/>
                  <a:pt x="240" y="328"/>
                  <a:pt x="288" y="288"/>
                </a:cubicBezTo>
                <a:cubicBezTo>
                  <a:pt x="336" y="248"/>
                  <a:pt x="328" y="96"/>
                  <a:pt x="336" y="48"/>
                </a:cubicBezTo>
                <a:cubicBezTo>
                  <a:pt x="344" y="0"/>
                  <a:pt x="340" y="0"/>
                  <a:pt x="336" y="0"/>
                </a:cubicBezTo>
              </a:path>
            </a:pathLst>
          </a:custGeom>
          <a:noFill/>
          <a:ln w="28575">
            <a:solidFill>
              <a:srgbClr val="0000FF"/>
            </a:solidFill>
            <a:round/>
            <a:headEnd/>
            <a:tailEnd type="triangle" w="med" len="med"/>
          </a:ln>
        </p:spPr>
        <p:txBody>
          <a:bodyPr wrap="none" anchor="ctr">
            <a:prstTxWarp prst="textNoShape">
              <a:avLst/>
            </a:prstTxWarp>
          </a:bodyPr>
          <a:lstStyle/>
          <a:p>
            <a:endParaRPr lang="en-US"/>
          </a:p>
        </p:txBody>
      </p:sp>
      <p:sp>
        <p:nvSpPr>
          <p:cNvPr id="14" name="Text Box 14"/>
          <p:cNvSpPr txBox="1">
            <a:spLocks noChangeArrowheads="1"/>
          </p:cNvSpPr>
          <p:nvPr/>
        </p:nvSpPr>
        <p:spPr bwMode="auto">
          <a:xfrm>
            <a:off x="6180138" y="206375"/>
            <a:ext cx="2406650" cy="1006475"/>
          </a:xfrm>
          <a:prstGeom prst="rect">
            <a:avLst/>
          </a:prstGeom>
          <a:noFill/>
          <a:ln w="9525">
            <a:noFill/>
            <a:miter lim="800000"/>
            <a:headEnd/>
            <a:tailEnd/>
          </a:ln>
        </p:spPr>
        <p:txBody>
          <a:bodyPr wrap="none">
            <a:prstTxWarp prst="textNoShape">
              <a:avLst/>
            </a:prstTxWarp>
            <a:spAutoFit/>
          </a:bodyPr>
          <a:lstStyle/>
          <a:p>
            <a:pPr algn="ctr" eaLnBrk="0" hangingPunct="0"/>
            <a:r>
              <a:rPr lang="en-US" sz="3000" b="1"/>
              <a:t>Greenhouse</a:t>
            </a:r>
          </a:p>
          <a:p>
            <a:pPr algn="ctr" eaLnBrk="0" hangingPunct="0"/>
            <a:r>
              <a:rPr lang="en-US" sz="3000" b="1"/>
              <a:t>Effect</a:t>
            </a:r>
          </a:p>
        </p:txBody>
      </p:sp>
      <p:sp>
        <p:nvSpPr>
          <p:cNvPr id="15" name="Text Box 15"/>
          <p:cNvSpPr txBox="1">
            <a:spLocks noChangeArrowheads="1"/>
          </p:cNvSpPr>
          <p:nvPr/>
        </p:nvSpPr>
        <p:spPr bwMode="auto">
          <a:xfrm>
            <a:off x="152400" y="165100"/>
            <a:ext cx="3005138" cy="3113088"/>
          </a:xfrm>
          <a:prstGeom prst="rect">
            <a:avLst/>
          </a:prstGeom>
          <a:noFill/>
          <a:ln w="9525">
            <a:noFill/>
            <a:miter lim="800000"/>
            <a:headEnd/>
            <a:tailEnd/>
          </a:ln>
        </p:spPr>
        <p:txBody>
          <a:bodyPr wrap="none">
            <a:prstTxWarp prst="textNoShape">
              <a:avLst/>
            </a:prstTxWarp>
            <a:spAutoFit/>
          </a:bodyPr>
          <a:lstStyle/>
          <a:p>
            <a:pPr eaLnBrk="0" hangingPunct="0"/>
            <a:r>
              <a:rPr lang="en-US" sz="1800" i="1"/>
              <a:t>Some of the infrared</a:t>
            </a:r>
          </a:p>
          <a:p>
            <a:pPr eaLnBrk="0" hangingPunct="0"/>
            <a:r>
              <a:rPr lang="en-US" sz="1800" i="1"/>
              <a:t>radiation passes </a:t>
            </a:r>
          </a:p>
          <a:p>
            <a:pPr eaLnBrk="0" hangingPunct="0"/>
            <a:r>
              <a:rPr lang="en-US" sz="1800" i="1"/>
              <a:t>through the atmosphere </a:t>
            </a:r>
          </a:p>
          <a:p>
            <a:pPr eaLnBrk="0" hangingPunct="0"/>
            <a:r>
              <a:rPr lang="en-US" sz="1800" i="1"/>
              <a:t>but most is absorbed </a:t>
            </a:r>
          </a:p>
          <a:p>
            <a:pPr eaLnBrk="0" hangingPunct="0"/>
            <a:r>
              <a:rPr lang="en-US" sz="1800" i="1"/>
              <a:t>and re-emitted in all </a:t>
            </a:r>
          </a:p>
          <a:p>
            <a:pPr eaLnBrk="0" hangingPunct="0"/>
            <a:r>
              <a:rPr lang="en-US" sz="1800" i="1"/>
              <a:t>directions by greenhouse</a:t>
            </a:r>
          </a:p>
          <a:p>
            <a:pPr eaLnBrk="0" hangingPunct="0"/>
            <a:r>
              <a:rPr lang="en-US" sz="1800" i="1"/>
              <a:t>gas molecules and clouds.  </a:t>
            </a:r>
          </a:p>
          <a:p>
            <a:pPr eaLnBrk="0" hangingPunct="0"/>
            <a:r>
              <a:rPr lang="en-US" sz="1800" i="1"/>
              <a:t>The effect of this is to </a:t>
            </a:r>
          </a:p>
          <a:p>
            <a:pPr eaLnBrk="0" hangingPunct="0"/>
            <a:r>
              <a:rPr lang="en-US" sz="1800" i="1"/>
              <a:t>warm the Earth’s surface </a:t>
            </a:r>
          </a:p>
          <a:p>
            <a:pPr eaLnBrk="0" hangingPunct="0"/>
            <a:r>
              <a:rPr lang="en-US" sz="1800" i="1"/>
              <a:t>and the lower atmosphere</a:t>
            </a:r>
            <a:r>
              <a:rPr lang="en-US" sz="1800"/>
              <a:t> </a:t>
            </a:r>
          </a:p>
          <a:p>
            <a:pPr eaLnBrk="0" hangingPunct="0"/>
            <a:r>
              <a:rPr lang="en-US" sz="1800"/>
              <a:t>(IPCC AR4 WG1).</a:t>
            </a:r>
          </a:p>
        </p:txBody>
      </p:sp>
      <p:sp>
        <p:nvSpPr>
          <p:cNvPr id="16" name="Text Box 16"/>
          <p:cNvSpPr txBox="1">
            <a:spLocks noChangeArrowheads="1"/>
          </p:cNvSpPr>
          <p:nvPr/>
        </p:nvSpPr>
        <p:spPr bwMode="auto">
          <a:xfrm rot="3581688">
            <a:off x="4631375" y="2765545"/>
            <a:ext cx="1227138" cy="369332"/>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b="1" dirty="0"/>
              <a:t>Shortwave</a:t>
            </a:r>
          </a:p>
        </p:txBody>
      </p:sp>
      <p:sp>
        <p:nvSpPr>
          <p:cNvPr id="17" name="Text Box 17"/>
          <p:cNvSpPr txBox="1">
            <a:spLocks noChangeArrowheads="1"/>
          </p:cNvSpPr>
          <p:nvPr/>
        </p:nvSpPr>
        <p:spPr bwMode="auto">
          <a:xfrm rot="18439006">
            <a:off x="7607298" y="3258580"/>
            <a:ext cx="1524000" cy="36933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b="1" dirty="0" err="1"/>
              <a:t>Longwave</a:t>
            </a:r>
            <a:endParaRPr lang="en-US" sz="1500" b="1" dirty="0"/>
          </a:p>
        </p:txBody>
      </p:sp>
      <p:sp>
        <p:nvSpPr>
          <p:cNvPr id="18" name="TextBox 17"/>
          <p:cNvSpPr txBox="1"/>
          <p:nvPr/>
        </p:nvSpPr>
        <p:spPr>
          <a:xfrm>
            <a:off x="3380193" y="951219"/>
            <a:ext cx="1071143" cy="830997"/>
          </a:xfrm>
          <a:prstGeom prst="rect">
            <a:avLst/>
          </a:prstGeom>
          <a:noFill/>
        </p:spPr>
        <p:txBody>
          <a:bodyPr wrap="square" rtlCol="0">
            <a:spAutoFit/>
          </a:bodyPr>
          <a:lstStyle/>
          <a:p>
            <a:pPr algn="ctr"/>
            <a:r>
              <a:rPr lang="en-US" sz="1200" dirty="0"/>
              <a:t>Sun = hot = emits shortwave (UV) radiation</a:t>
            </a:r>
          </a:p>
        </p:txBody>
      </p:sp>
      <p:sp>
        <p:nvSpPr>
          <p:cNvPr id="19" name="TextBox 18"/>
          <p:cNvSpPr txBox="1"/>
          <p:nvPr/>
        </p:nvSpPr>
        <p:spPr>
          <a:xfrm>
            <a:off x="3760973" y="4947283"/>
            <a:ext cx="1657349" cy="1200329"/>
          </a:xfrm>
          <a:prstGeom prst="rect">
            <a:avLst/>
          </a:prstGeom>
          <a:noFill/>
        </p:spPr>
        <p:txBody>
          <a:bodyPr wrap="square" rtlCol="0">
            <a:spAutoFit/>
          </a:bodyPr>
          <a:lstStyle/>
          <a:p>
            <a:pPr algn="ctr"/>
            <a:r>
              <a:rPr lang="en-US" sz="1200" dirty="0">
                <a:solidFill>
                  <a:schemeClr val="bg1"/>
                </a:solidFill>
              </a:rPr>
              <a:t>Earth = cool = emits </a:t>
            </a:r>
            <a:r>
              <a:rPr lang="en-US" sz="1200" dirty="0" err="1">
                <a:solidFill>
                  <a:schemeClr val="bg1"/>
                </a:solidFill>
              </a:rPr>
              <a:t>longwave</a:t>
            </a:r>
            <a:r>
              <a:rPr lang="en-US" sz="1200" dirty="0">
                <a:solidFill>
                  <a:schemeClr val="bg1"/>
                </a:solidFill>
              </a:rPr>
              <a:t> (IR) radiation</a:t>
            </a:r>
          </a:p>
          <a:p>
            <a:pPr algn="ctr"/>
            <a:endParaRPr lang="en-US" sz="1200" dirty="0">
              <a:solidFill>
                <a:schemeClr val="bg1"/>
              </a:solidFill>
            </a:endParaRPr>
          </a:p>
          <a:p>
            <a:pPr algn="ctr"/>
            <a:r>
              <a:rPr lang="en-US" sz="1200" dirty="0">
                <a:solidFill>
                  <a:schemeClr val="bg1"/>
                </a:solidFill>
              </a:rPr>
              <a:t>Wien’s Law: Wavelength inversely related to temperature</a:t>
            </a:r>
          </a:p>
        </p:txBody>
      </p:sp>
    </p:spTree>
    <p:extLst>
      <p:ext uri="{BB962C8B-B14F-4D97-AF65-F5344CB8AC3E}">
        <p14:creationId xmlns:p14="http://schemas.microsoft.com/office/powerpoint/2010/main" val="49389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par>
                                <p:cTn id="11" presetID="26" presetClass="emph" presetSubtype="0" repeatCount="4000" fill="hold" grpId="0"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par>
                                <p:cTn id="14" presetID="26" presetClass="emph" presetSubtype="0" repeatCount="4000" fill="hold" grpId="0" nodeType="withEffect">
                                  <p:stCondLst>
                                    <p:cond delay="0"/>
                                  </p:stCondLst>
                                  <p:childTnLst>
                                    <p:animEffect transition="out" filter="fade">
                                      <p:cBhvr>
                                        <p:cTn id="15" dur="1000" tmFilter="0, 0; .2, .5; .8, .5; 1, 0"/>
                                        <p:tgtEl>
                                          <p:spTgt spid="5"/>
                                        </p:tgtEl>
                                      </p:cBhvr>
                                    </p:animEffect>
                                    <p:animScale>
                                      <p:cBhvr>
                                        <p:cTn id="16" dur="500" autoRev="1" fill="hold"/>
                                        <p:tgtEl>
                                          <p:spTgt spid="5"/>
                                        </p:tgtEl>
                                      </p:cBhvr>
                                      <p:by x="105000" y="105000"/>
                                    </p:animScale>
                                  </p:childTnLst>
                                </p:cTn>
                              </p:par>
                              <p:par>
                                <p:cTn id="17" presetID="26" presetClass="emph" presetSubtype="0" repeatCount="4000" fill="hold" grpId="0" nodeType="withEffect">
                                  <p:stCondLst>
                                    <p:cond delay="0"/>
                                  </p:stCondLst>
                                  <p:childTnLst>
                                    <p:animEffect transition="out" filter="fade">
                                      <p:cBhvr>
                                        <p:cTn id="18" dur="1000" tmFilter="0, 0; .2, .5; .8, .5; 1, 0"/>
                                        <p:tgtEl>
                                          <p:spTgt spid="10"/>
                                        </p:tgtEl>
                                      </p:cBhvr>
                                    </p:animEffect>
                                    <p:animScale>
                                      <p:cBhvr>
                                        <p:cTn id="19" dur="500" autoRev="1" fill="hold"/>
                                        <p:tgtEl>
                                          <p:spTgt spid="10"/>
                                        </p:tgtEl>
                                      </p:cBhvr>
                                      <p:by x="105000" y="105000"/>
                                    </p:animScale>
                                  </p:childTnLst>
                                </p:cTn>
                              </p:par>
                              <p:par>
                                <p:cTn id="20" presetID="26" presetClass="emph" presetSubtype="0" repeatCount="4000" fill="hold" grpId="0" nodeType="withEffect">
                                  <p:stCondLst>
                                    <p:cond delay="0"/>
                                  </p:stCondLst>
                                  <p:childTnLst>
                                    <p:animEffect transition="out" filter="fade">
                                      <p:cBhvr>
                                        <p:cTn id="21" dur="1000" tmFilter="0, 0; .2, .5; .8, .5; 1, 0"/>
                                        <p:tgtEl>
                                          <p:spTgt spid="9"/>
                                        </p:tgtEl>
                                      </p:cBhvr>
                                    </p:animEffect>
                                    <p:animScale>
                                      <p:cBhvr>
                                        <p:cTn id="22" dur="500" autoRev="1" fill="hold"/>
                                        <p:tgtEl>
                                          <p:spTgt spid="9"/>
                                        </p:tgtEl>
                                      </p:cBhvr>
                                      <p:by x="105000" y="105000"/>
                                    </p:animScale>
                                  </p:childTnLst>
                                </p:cTn>
                              </p:par>
                              <p:par>
                                <p:cTn id="23" presetID="26" presetClass="emph" presetSubtype="0" repeatCount="4000" fill="hold" grpId="0" nodeType="withEffect">
                                  <p:stCondLst>
                                    <p:cond delay="0"/>
                                  </p:stCondLst>
                                  <p:childTnLst>
                                    <p:animEffect transition="out" filter="fade">
                                      <p:cBhvr>
                                        <p:cTn id="24" dur="1000" tmFilter="0, 0; .2, .5; .8, .5; 1, 0"/>
                                        <p:tgtEl>
                                          <p:spTgt spid="11"/>
                                        </p:tgtEl>
                                      </p:cBhvr>
                                    </p:animEffect>
                                    <p:animScale>
                                      <p:cBhvr>
                                        <p:cTn id="25" dur="500" autoRev="1" fill="hold"/>
                                        <p:tgtEl>
                                          <p:spTgt spid="11"/>
                                        </p:tgtEl>
                                      </p:cBhvr>
                                      <p:by x="105000" y="105000"/>
                                    </p:animScale>
                                  </p:childTnLst>
                                </p:cTn>
                              </p:par>
                              <p:par>
                                <p:cTn id="26" presetID="26" presetClass="emph" presetSubtype="0" repeatCount="2000" fill="hold" grpId="0" nodeType="withEffect">
                                  <p:stCondLst>
                                    <p:cond delay="0"/>
                                  </p:stCondLst>
                                  <p:childTnLst>
                                    <p:animEffect transition="out" filter="fade">
                                      <p:cBhvr>
                                        <p:cTn id="27" dur="2000" tmFilter="0, 0; .2, .5; .8, .5; 1, 0"/>
                                        <p:tgtEl>
                                          <p:spTgt spid="13"/>
                                        </p:tgtEl>
                                      </p:cBhvr>
                                    </p:animEffect>
                                    <p:animScale>
                                      <p:cBhvr>
                                        <p:cTn id="28"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4128"/>
            <a:ext cx="8686800" cy="1144588"/>
          </a:xfrm>
        </p:spPr>
        <p:txBody>
          <a:bodyPr/>
          <a:lstStyle/>
          <a:p>
            <a:r>
              <a:rPr lang="en-US" sz="2800" b="1" i="1" dirty="0">
                <a:latin typeface="Cambria"/>
                <a:cs typeface="Cambria"/>
              </a:rPr>
              <a:t>The Wisconsin Initiative on Climate Change Impacts</a:t>
            </a:r>
            <a:br>
              <a:rPr lang="en-US" sz="2800" b="1" i="1" dirty="0">
                <a:latin typeface="Cambria"/>
                <a:cs typeface="Cambria"/>
              </a:rPr>
            </a:br>
            <a:r>
              <a:rPr lang="en-US" sz="3600" b="1" i="1" dirty="0">
                <a:latin typeface="Cambria"/>
                <a:cs typeface="Cambria"/>
              </a:rPr>
              <a:t>WICCI</a:t>
            </a:r>
            <a:endParaRPr lang="en-US" sz="2800" b="1" i="1" dirty="0">
              <a:latin typeface="Cambria"/>
              <a:cs typeface="Cambria"/>
            </a:endParaRPr>
          </a:p>
        </p:txBody>
      </p:sp>
      <p:pic>
        <p:nvPicPr>
          <p:cNvPr id="5" name="Picture 4" descr="assessment_cove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828716"/>
            <a:ext cx="2766493" cy="3591587"/>
          </a:xfrm>
          <a:prstGeom prst="rect">
            <a:avLst/>
          </a:prstGeom>
          <a:ln>
            <a:solidFill>
              <a:srgbClr val="000000"/>
            </a:solidFill>
          </a:ln>
        </p:spPr>
      </p:pic>
      <p:sp>
        <p:nvSpPr>
          <p:cNvPr id="6" name="TextBox 5"/>
          <p:cNvSpPr txBox="1"/>
          <p:nvPr/>
        </p:nvSpPr>
        <p:spPr>
          <a:xfrm>
            <a:off x="228600" y="5492741"/>
            <a:ext cx="8686800" cy="1200328"/>
          </a:xfrm>
          <a:prstGeom prst="rect">
            <a:avLst/>
          </a:prstGeom>
          <a:noFill/>
        </p:spPr>
        <p:txBody>
          <a:bodyPr wrap="square" rtlCol="0">
            <a:spAutoFit/>
          </a:bodyPr>
          <a:lstStyle/>
          <a:p>
            <a:pPr algn="ctr"/>
            <a:r>
              <a:rPr lang="en-US" sz="2400" b="1" i="1" dirty="0">
                <a:latin typeface="Cambria"/>
                <a:cs typeface="Cambria"/>
              </a:rPr>
              <a:t>WICCI:  </a:t>
            </a:r>
            <a:r>
              <a:rPr lang="en-US" sz="2400" i="1" dirty="0">
                <a:latin typeface="Cambria"/>
                <a:cs typeface="Cambria"/>
              </a:rPr>
              <a:t>Enabling climate adaptation in Wisconsin and the Midwest</a:t>
            </a:r>
          </a:p>
          <a:p>
            <a:pPr algn="ctr"/>
            <a:r>
              <a:rPr lang="en-US" sz="2400" i="1" dirty="0">
                <a:latin typeface="Cambria"/>
                <a:cs typeface="Cambria"/>
                <a:hlinkClick r:id="rId3"/>
              </a:rPr>
              <a:t>www.wicci.wisc.edu</a:t>
            </a:r>
            <a:endParaRPr lang="en-US" sz="2400" i="1" dirty="0">
              <a:latin typeface="Cambria"/>
              <a:cs typeface="Cambria"/>
            </a:endParaRPr>
          </a:p>
          <a:p>
            <a:pPr algn="ctr"/>
            <a:r>
              <a:rPr lang="en-US" sz="2400" i="1" dirty="0">
                <a:latin typeface="Cambria"/>
                <a:cs typeface="Cambria"/>
                <a:hlinkClick r:id="rId4"/>
              </a:rPr>
              <a:t>http://www.wicci.wisc.edu/contacts.php</a:t>
            </a:r>
            <a:r>
              <a:rPr lang="en-US" sz="2400" i="1" dirty="0">
                <a:latin typeface="Cambria"/>
                <a:cs typeface="Cambria"/>
              </a:rPr>
              <a:t> </a:t>
            </a:r>
          </a:p>
        </p:txBody>
      </p:sp>
      <p:grpSp>
        <p:nvGrpSpPr>
          <p:cNvPr id="14" name="Group 13"/>
          <p:cNvGrpSpPr/>
          <p:nvPr/>
        </p:nvGrpSpPr>
        <p:grpSpPr>
          <a:xfrm>
            <a:off x="3886200" y="1828716"/>
            <a:ext cx="4355547" cy="3591587"/>
            <a:chOff x="4336785" y="1415715"/>
            <a:chExt cx="4355547" cy="3591587"/>
          </a:xfrm>
        </p:grpSpPr>
        <p:pic>
          <p:nvPicPr>
            <p:cNvPr id="3" name="Picture 2"/>
            <p:cNvPicPr>
              <a:picLocks noChangeAspect="1"/>
            </p:cNvPicPr>
            <p:nvPr/>
          </p:nvPicPr>
          <p:blipFill>
            <a:blip r:embed="rId5"/>
            <a:stretch>
              <a:fillRect/>
            </a:stretch>
          </p:blipFill>
          <p:spPr>
            <a:xfrm>
              <a:off x="4336785" y="2641863"/>
              <a:ext cx="1524000" cy="1143000"/>
            </a:xfrm>
            <a:prstGeom prst="rect">
              <a:avLst/>
            </a:prstGeom>
            <a:ln w="19050" cmpd="sng">
              <a:solidFill>
                <a:srgbClr val="000000"/>
              </a:solidFill>
            </a:ln>
          </p:spPr>
        </p:pic>
        <p:pic>
          <p:nvPicPr>
            <p:cNvPr id="4" name="Picture 3"/>
            <p:cNvPicPr>
              <a:picLocks noChangeAspect="1"/>
            </p:cNvPicPr>
            <p:nvPr/>
          </p:nvPicPr>
          <p:blipFill rotWithShape="1">
            <a:blip r:embed="rId6"/>
            <a:srcRect t="19810" b="5475"/>
            <a:stretch/>
          </p:blipFill>
          <p:spPr>
            <a:xfrm>
              <a:off x="7549332" y="3868635"/>
              <a:ext cx="1143000" cy="1138667"/>
            </a:xfrm>
            <a:prstGeom prst="rect">
              <a:avLst/>
            </a:prstGeom>
            <a:ln w="19050" cmpd="sng">
              <a:solidFill>
                <a:srgbClr val="000000"/>
              </a:solidFill>
            </a:ln>
          </p:spPr>
        </p:pic>
        <p:pic>
          <p:nvPicPr>
            <p:cNvPr id="7" name="Picture 6"/>
            <p:cNvPicPr>
              <a:picLocks noChangeAspect="1"/>
            </p:cNvPicPr>
            <p:nvPr/>
          </p:nvPicPr>
          <p:blipFill rotWithShape="1">
            <a:blip r:embed="rId7"/>
            <a:srcRect/>
            <a:stretch/>
          </p:blipFill>
          <p:spPr>
            <a:xfrm>
              <a:off x="5955957" y="3864302"/>
              <a:ext cx="1516177" cy="1143000"/>
            </a:xfrm>
            <a:prstGeom prst="rect">
              <a:avLst/>
            </a:prstGeom>
            <a:ln w="19050" cmpd="sng">
              <a:solidFill>
                <a:srgbClr val="000000"/>
              </a:solidFill>
            </a:ln>
          </p:spPr>
        </p:pic>
        <p:pic>
          <p:nvPicPr>
            <p:cNvPr id="8" name="Picture 7"/>
            <p:cNvPicPr>
              <a:picLocks noChangeAspect="1"/>
            </p:cNvPicPr>
            <p:nvPr/>
          </p:nvPicPr>
          <p:blipFill>
            <a:blip r:embed="rId8"/>
            <a:stretch>
              <a:fillRect/>
            </a:stretch>
          </p:blipFill>
          <p:spPr>
            <a:xfrm>
              <a:off x="7168332" y="1415715"/>
              <a:ext cx="1524000" cy="1143000"/>
            </a:xfrm>
            <a:prstGeom prst="rect">
              <a:avLst/>
            </a:prstGeom>
            <a:ln w="19050" cmpd="sng">
              <a:solidFill>
                <a:srgbClr val="000000"/>
              </a:solidFill>
            </a:ln>
          </p:spPr>
        </p:pic>
        <p:pic>
          <p:nvPicPr>
            <p:cNvPr id="9" name="Picture 8"/>
            <p:cNvPicPr>
              <a:picLocks noChangeAspect="1"/>
            </p:cNvPicPr>
            <p:nvPr/>
          </p:nvPicPr>
          <p:blipFill rotWithShape="1">
            <a:blip r:embed="rId9"/>
            <a:srcRect l="7334"/>
            <a:stretch/>
          </p:blipFill>
          <p:spPr>
            <a:xfrm>
              <a:off x="7168332" y="2631014"/>
              <a:ext cx="1524000" cy="1143000"/>
            </a:xfrm>
            <a:prstGeom prst="rect">
              <a:avLst/>
            </a:prstGeom>
            <a:ln w="19050" cmpd="sng">
              <a:solidFill>
                <a:srgbClr val="000000"/>
              </a:solidFill>
            </a:ln>
          </p:spPr>
        </p:pic>
        <p:pic>
          <p:nvPicPr>
            <p:cNvPr id="10" name="Picture 9"/>
            <p:cNvPicPr>
              <a:picLocks noChangeAspect="1"/>
            </p:cNvPicPr>
            <p:nvPr/>
          </p:nvPicPr>
          <p:blipFill>
            <a:blip r:embed="rId10"/>
            <a:stretch>
              <a:fillRect/>
            </a:stretch>
          </p:blipFill>
          <p:spPr>
            <a:xfrm>
              <a:off x="5574956" y="1415715"/>
              <a:ext cx="1524001" cy="1143000"/>
            </a:xfrm>
            <a:prstGeom prst="rect">
              <a:avLst/>
            </a:prstGeom>
            <a:ln w="19050" cmpd="sng">
              <a:solidFill>
                <a:srgbClr val="000000"/>
              </a:solidFill>
            </a:ln>
          </p:spPr>
        </p:pic>
        <p:pic>
          <p:nvPicPr>
            <p:cNvPr id="11" name="Picture 10" descr="GWOW.tiff"/>
            <p:cNvPicPr>
              <a:picLocks noChangeAspect="1"/>
            </p:cNvPicPr>
            <p:nvPr/>
          </p:nvPicPr>
          <p:blipFill rotWithShape="1">
            <a:blip r:embed="rId11">
              <a:extLst>
                <a:ext uri="{28A0092B-C50C-407E-A947-70E740481C1C}">
                  <a14:useLocalDpi xmlns:a14="http://schemas.microsoft.com/office/drawing/2010/main" val="0"/>
                </a:ext>
              </a:extLst>
            </a:blip>
            <a:srcRect l="6333" r="2732" b="503"/>
            <a:stretch/>
          </p:blipFill>
          <p:spPr>
            <a:xfrm>
              <a:off x="4336785" y="1415715"/>
              <a:ext cx="1148260" cy="1148260"/>
            </a:xfrm>
            <a:prstGeom prst="rect">
              <a:avLst/>
            </a:prstGeom>
            <a:ln w="19050" cmpd="sng">
              <a:solidFill>
                <a:srgbClr val="000000"/>
              </a:solidFill>
            </a:ln>
          </p:spPr>
        </p:pic>
        <p:pic>
          <p:nvPicPr>
            <p:cNvPr id="12" name="Picture 11"/>
            <p:cNvPicPr>
              <a:picLocks noChangeAspect="1"/>
            </p:cNvPicPr>
            <p:nvPr/>
          </p:nvPicPr>
          <p:blipFill rotWithShape="1">
            <a:blip r:embed="rId12"/>
            <a:srcRect l="1547" r="7753"/>
            <a:stretch/>
          </p:blipFill>
          <p:spPr>
            <a:xfrm>
              <a:off x="4336785" y="3864302"/>
              <a:ext cx="1524537" cy="1143000"/>
            </a:xfrm>
            <a:prstGeom prst="rect">
              <a:avLst/>
            </a:prstGeom>
            <a:ln w="19050" cmpd="sng">
              <a:solidFill>
                <a:srgbClr val="000000"/>
              </a:solidFill>
            </a:ln>
          </p:spPr>
        </p:pic>
        <p:pic>
          <p:nvPicPr>
            <p:cNvPr id="13" name="Picture 12"/>
            <p:cNvPicPr>
              <a:picLocks/>
            </p:cNvPicPr>
            <p:nvPr/>
          </p:nvPicPr>
          <p:blipFill>
            <a:blip r:embed="rId13"/>
            <a:stretch>
              <a:fillRect/>
            </a:stretch>
          </p:blipFill>
          <p:spPr>
            <a:xfrm>
              <a:off x="5955957" y="2637527"/>
              <a:ext cx="1143000" cy="1143000"/>
            </a:xfrm>
            <a:prstGeom prst="rect">
              <a:avLst/>
            </a:prstGeom>
            <a:ln w="19050" cmpd="sng">
              <a:solidFill>
                <a:schemeClr val="tx1"/>
              </a:solidFill>
            </a:ln>
          </p:spPr>
        </p:pic>
      </p:grpSp>
    </p:spTree>
    <p:extLst>
      <p:ext uri="{BB962C8B-B14F-4D97-AF65-F5344CB8AC3E}">
        <p14:creationId xmlns:p14="http://schemas.microsoft.com/office/powerpoint/2010/main" val="3339555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Climate Data</a:t>
            </a:r>
          </a:p>
        </p:txBody>
      </p:sp>
      <p:sp>
        <p:nvSpPr>
          <p:cNvPr id="3" name="Content Placeholder 2"/>
          <p:cNvSpPr>
            <a:spLocks noGrp="1"/>
          </p:cNvSpPr>
          <p:nvPr>
            <p:ph idx="1"/>
          </p:nvPr>
        </p:nvSpPr>
        <p:spPr/>
        <p:txBody>
          <a:bodyPr/>
          <a:lstStyle/>
          <a:p>
            <a:r>
              <a:rPr lang="en-US" dirty="0"/>
              <a:t>Plethora of resources available</a:t>
            </a:r>
          </a:p>
          <a:p>
            <a:endParaRPr lang="en-US" dirty="0"/>
          </a:p>
          <a:p>
            <a:r>
              <a:rPr lang="en-US" dirty="0"/>
              <a:t>Which one are appropriate?</a:t>
            </a:r>
          </a:p>
          <a:p>
            <a:pPr lvl="1"/>
            <a:r>
              <a:rPr lang="en-US" dirty="0"/>
              <a:t>Ease of use</a:t>
            </a:r>
          </a:p>
          <a:p>
            <a:pPr lvl="1"/>
            <a:r>
              <a:rPr lang="en-US" dirty="0"/>
              <a:t>Customization of data</a:t>
            </a:r>
          </a:p>
        </p:txBody>
      </p:sp>
    </p:spTree>
    <p:extLst>
      <p:ext uri="{BB962C8B-B14F-4D97-AF65-F5344CB8AC3E}">
        <p14:creationId xmlns:p14="http://schemas.microsoft.com/office/powerpoint/2010/main" val="168841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Climate Data</a:t>
            </a:r>
          </a:p>
        </p:txBody>
      </p:sp>
      <p:sp>
        <p:nvSpPr>
          <p:cNvPr id="3" name="Content Placeholder 2"/>
          <p:cNvSpPr>
            <a:spLocks noGrp="1"/>
          </p:cNvSpPr>
          <p:nvPr>
            <p:ph idx="1"/>
          </p:nvPr>
        </p:nvSpPr>
        <p:spPr/>
        <p:txBody>
          <a:bodyPr/>
          <a:lstStyle/>
          <a:p>
            <a:r>
              <a:rPr lang="en-US" dirty="0"/>
              <a:t>Easy to use but limited customization</a:t>
            </a:r>
          </a:p>
          <a:p>
            <a:pPr lvl="1"/>
            <a:r>
              <a:rPr lang="en-US" dirty="0">
                <a:hlinkClick r:id="rId2"/>
              </a:rPr>
              <a:t>WICCI</a:t>
            </a:r>
            <a:endParaRPr lang="en-US" dirty="0"/>
          </a:p>
          <a:p>
            <a:pPr lvl="1"/>
            <a:r>
              <a:rPr lang="en-US" dirty="0" err="1">
                <a:hlinkClick r:id="rId3"/>
              </a:rPr>
              <a:t>Climate.gov</a:t>
            </a:r>
            <a:endParaRPr lang="en-US" dirty="0"/>
          </a:p>
          <a:p>
            <a:pPr lvl="1"/>
            <a:r>
              <a:rPr lang="en-US" dirty="0">
                <a:hlinkClick r:id="rId4"/>
              </a:rPr>
              <a:t>Ontario Climate Change Data Portal</a:t>
            </a:r>
            <a:endParaRPr lang="en-US" dirty="0"/>
          </a:p>
          <a:p>
            <a:pPr lvl="1"/>
            <a:r>
              <a:rPr lang="en-US" dirty="0">
                <a:hlinkClick r:id="rId5"/>
              </a:rPr>
              <a:t>Regional Climate Centers</a:t>
            </a:r>
            <a:endParaRPr lang="en-US" dirty="0"/>
          </a:p>
          <a:p>
            <a:r>
              <a:rPr lang="en-US" dirty="0"/>
              <a:t>More difficult to use, but high customization</a:t>
            </a:r>
          </a:p>
          <a:p>
            <a:pPr lvl="1"/>
            <a:r>
              <a:rPr lang="en-US" dirty="0">
                <a:hlinkClick r:id="rId6"/>
              </a:rPr>
              <a:t>NCEI</a:t>
            </a:r>
            <a:endParaRPr lang="en-US" dirty="0"/>
          </a:p>
          <a:p>
            <a:pPr lvl="1"/>
            <a:r>
              <a:rPr lang="en-US" dirty="0">
                <a:hlinkClick r:id="rId7"/>
              </a:rPr>
              <a:t>IRI Data Library</a:t>
            </a:r>
            <a:endParaRPr lang="en-US" dirty="0"/>
          </a:p>
          <a:p>
            <a:endParaRPr lang="en-US" dirty="0"/>
          </a:p>
        </p:txBody>
      </p:sp>
    </p:spTree>
    <p:extLst>
      <p:ext uri="{BB962C8B-B14F-4D97-AF65-F5344CB8AC3E}">
        <p14:creationId xmlns:p14="http://schemas.microsoft.com/office/powerpoint/2010/main" val="7480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Cambria"/>
                <a:cs typeface="Cambria"/>
              </a:rPr>
              <a:t>WICCI Resources:</a:t>
            </a:r>
          </a:p>
        </p:txBody>
      </p:sp>
      <p:sp>
        <p:nvSpPr>
          <p:cNvPr id="3" name="Content Placeholder 2"/>
          <p:cNvSpPr>
            <a:spLocks noGrp="1"/>
          </p:cNvSpPr>
          <p:nvPr>
            <p:ph sz="half" idx="1"/>
          </p:nvPr>
        </p:nvSpPr>
        <p:spPr>
          <a:xfrm>
            <a:off x="457200" y="1417637"/>
            <a:ext cx="8229600" cy="4947271"/>
          </a:xfrm>
        </p:spPr>
        <p:txBody>
          <a:bodyPr>
            <a:noAutofit/>
          </a:bodyPr>
          <a:lstStyle/>
          <a:p>
            <a:pPr marL="227013" indent="-131763">
              <a:buNone/>
            </a:pPr>
            <a:r>
              <a:rPr lang="en-US" sz="1400" b="1" dirty="0">
                <a:latin typeface="Calibri"/>
                <a:cs typeface="Calibri"/>
              </a:rPr>
              <a:t>WICCI Website:  </a:t>
            </a:r>
            <a:r>
              <a:rPr lang="en-US" sz="1400" dirty="0">
                <a:latin typeface="Calibri"/>
                <a:cs typeface="Calibri"/>
                <a:hlinkClick r:id="rId2"/>
              </a:rPr>
              <a:t>http://www.wicci.wisc.edu</a:t>
            </a:r>
            <a:r>
              <a:rPr lang="en-US" sz="1400" dirty="0">
                <a:latin typeface="Calibri"/>
                <a:cs typeface="Calibri"/>
              </a:rPr>
              <a:t> </a:t>
            </a:r>
          </a:p>
          <a:p>
            <a:pPr marL="227013" indent="-131763">
              <a:buNone/>
            </a:pPr>
            <a:r>
              <a:rPr lang="en-US" sz="1400" b="1" dirty="0">
                <a:latin typeface="Calibri"/>
                <a:cs typeface="Calibri"/>
              </a:rPr>
              <a:t>WICCI Climate Working Group Climate Data:  </a:t>
            </a:r>
            <a:r>
              <a:rPr lang="en-US" sz="1400" dirty="0">
                <a:latin typeface="Calibri"/>
                <a:cs typeface="Calibri"/>
                <a:hlinkClick r:id="rId3"/>
              </a:rPr>
              <a:t>http://ccr.aos.wisc.edu/climate_modeling/Wisconsin_Climate/</a:t>
            </a:r>
            <a:endParaRPr lang="en-US" sz="1400" dirty="0">
              <a:latin typeface="Calibri"/>
              <a:cs typeface="Calibri"/>
            </a:endParaRPr>
          </a:p>
          <a:p>
            <a:pPr marL="227013" indent="-131763">
              <a:buNone/>
            </a:pPr>
            <a:r>
              <a:rPr lang="en-US" sz="1400" dirty="0">
                <a:latin typeface="Calibri"/>
                <a:cs typeface="Calibri"/>
              </a:rPr>
              <a:t>Lyons, J., Stewart, J. S. and </a:t>
            </a:r>
            <a:r>
              <a:rPr lang="en-US" sz="1400" dirty="0" err="1">
                <a:latin typeface="Calibri"/>
                <a:cs typeface="Calibri"/>
              </a:rPr>
              <a:t>Mitro</a:t>
            </a:r>
            <a:r>
              <a:rPr lang="en-US" sz="1400" dirty="0">
                <a:latin typeface="Calibri"/>
                <a:cs typeface="Calibri"/>
              </a:rPr>
              <a:t>, M. (2010), Predicted effects of climate warming on the distribution of 50 stream fishes in Wisconsin, U.S.A. Journal of Fish Biology, 77: 1867–1898. </a:t>
            </a:r>
            <a:r>
              <a:rPr lang="en-US" sz="1400" dirty="0" err="1">
                <a:latin typeface="Calibri"/>
                <a:cs typeface="Calibri"/>
              </a:rPr>
              <a:t>doi</a:t>
            </a:r>
            <a:r>
              <a:rPr lang="en-US" sz="1400" dirty="0">
                <a:latin typeface="Calibri"/>
                <a:cs typeface="Calibri"/>
              </a:rPr>
              <a:t>: 10.1111/j.1095-8649.2010.02763.x. </a:t>
            </a:r>
            <a:r>
              <a:rPr lang="en-US" sz="1400" dirty="0">
                <a:latin typeface="Calibri"/>
                <a:cs typeface="Calibri"/>
                <a:hlinkClick r:id="rId4"/>
              </a:rPr>
              <a:t>http://onlinelibrary.wiley.com/doi/10.1111/j.1095-8649.2010.02763.x/abstract</a:t>
            </a:r>
            <a:r>
              <a:rPr lang="en-US" sz="1400" dirty="0">
                <a:latin typeface="Calibri"/>
                <a:cs typeface="Calibri"/>
              </a:rPr>
              <a:t> </a:t>
            </a:r>
          </a:p>
          <a:p>
            <a:pPr marL="227013" indent="-131763">
              <a:buNone/>
            </a:pPr>
            <a:r>
              <a:rPr lang="en-US" sz="1400" b="1" dirty="0">
                <a:latin typeface="Calibri"/>
                <a:cs typeface="Calibri"/>
              </a:rPr>
              <a:t>Wisconsin DNR </a:t>
            </a:r>
            <a:r>
              <a:rPr lang="en-US" sz="1400" b="1" dirty="0" err="1">
                <a:latin typeface="Calibri"/>
                <a:cs typeface="Calibri"/>
              </a:rPr>
              <a:t>Driftless</a:t>
            </a:r>
            <a:r>
              <a:rPr lang="en-US" sz="1400" b="1" dirty="0">
                <a:latin typeface="Calibri"/>
                <a:cs typeface="Calibri"/>
              </a:rPr>
              <a:t> Area Master Plan:  </a:t>
            </a:r>
            <a:r>
              <a:rPr lang="en-US" sz="1400" dirty="0">
                <a:latin typeface="Calibri"/>
                <a:cs typeface="Calibri"/>
                <a:hlinkClick r:id="rId5"/>
              </a:rPr>
              <a:t>http://dnr.wi.gov/topic/lands/masterplanning/driftlessstreams/</a:t>
            </a:r>
            <a:r>
              <a:rPr lang="en-US" sz="1400" dirty="0">
                <a:latin typeface="Calibri"/>
                <a:cs typeface="Calibri"/>
              </a:rPr>
              <a:t> </a:t>
            </a:r>
          </a:p>
          <a:p>
            <a:pPr marL="227013" indent="-131763">
              <a:buNone/>
            </a:pPr>
            <a:r>
              <a:rPr lang="en-US" sz="1400" b="1" dirty="0">
                <a:latin typeface="Calibri"/>
                <a:cs typeface="Calibri"/>
              </a:rPr>
              <a:t>Milwaukee </a:t>
            </a:r>
            <a:r>
              <a:rPr lang="en-US" sz="1400" b="1" dirty="0" err="1">
                <a:latin typeface="Calibri"/>
                <a:cs typeface="Calibri"/>
              </a:rPr>
              <a:t>Greenseams</a:t>
            </a:r>
            <a:r>
              <a:rPr lang="en-US" sz="1400" b="1" dirty="0">
                <a:latin typeface="Calibri"/>
                <a:cs typeface="Calibri"/>
              </a:rPr>
              <a:t> Program:  </a:t>
            </a:r>
            <a:r>
              <a:rPr lang="en-US" sz="1400" dirty="0">
                <a:latin typeface="Calibri"/>
                <a:cs typeface="Calibri"/>
                <a:hlinkClick r:id="rId6"/>
              </a:rPr>
              <a:t>http://www.conservationfund.org/projects/greenseams-green-infrastructure-milwaukee/</a:t>
            </a:r>
            <a:r>
              <a:rPr lang="en-US" sz="1400" dirty="0">
                <a:latin typeface="Calibri"/>
                <a:cs typeface="Calibri"/>
              </a:rPr>
              <a:t> </a:t>
            </a:r>
          </a:p>
          <a:p>
            <a:pPr marL="227013" indent="-131763">
              <a:buNone/>
            </a:pPr>
            <a:r>
              <a:rPr lang="en-US" sz="1400" b="1" dirty="0">
                <a:latin typeface="Calibri"/>
                <a:cs typeface="Calibri"/>
              </a:rPr>
              <a:t>“The Matrix” Dredging Estimate Tool News:  </a:t>
            </a:r>
            <a:r>
              <a:rPr lang="en-US" sz="1400" dirty="0">
                <a:latin typeface="Calibri"/>
                <a:cs typeface="Calibri"/>
                <a:hlinkClick r:id="rId7"/>
              </a:rPr>
              <a:t>http://www.wicci.wisc.edu/news-matrix.php</a:t>
            </a:r>
            <a:r>
              <a:rPr lang="en-US" sz="1400" dirty="0">
                <a:latin typeface="Calibri"/>
                <a:cs typeface="Calibri"/>
              </a:rPr>
              <a:t> </a:t>
            </a:r>
          </a:p>
          <a:p>
            <a:pPr marL="227013" indent="-131763">
              <a:buNone/>
            </a:pPr>
            <a:r>
              <a:rPr lang="en-US" sz="1400" b="1" dirty="0">
                <a:latin typeface="Calibri"/>
                <a:cs typeface="Calibri"/>
              </a:rPr>
              <a:t>UW Extension Climate Ready Communities:  </a:t>
            </a:r>
            <a:r>
              <a:rPr lang="en-US" sz="1400" dirty="0">
                <a:latin typeface="Calibri"/>
                <a:cs typeface="Calibri"/>
                <a:hlinkClick r:id="rId8"/>
              </a:rPr>
              <a:t>http://fyi.uwex.edu/climate/</a:t>
            </a:r>
            <a:r>
              <a:rPr lang="en-US" sz="1400" dirty="0">
                <a:latin typeface="Calibri"/>
                <a:cs typeface="Calibri"/>
              </a:rPr>
              <a:t> </a:t>
            </a:r>
          </a:p>
          <a:p>
            <a:pPr marL="227013" indent="-131763">
              <a:buNone/>
            </a:pPr>
            <a:r>
              <a:rPr lang="en-US" sz="1400" b="1" dirty="0">
                <a:latin typeface="Calibri"/>
                <a:cs typeface="Calibri"/>
              </a:rPr>
              <a:t>“G’WOW” Changing Climate, Changing Culture:</a:t>
            </a:r>
            <a:r>
              <a:rPr lang="en-US" sz="1400" dirty="0">
                <a:latin typeface="Calibri"/>
                <a:cs typeface="Calibri"/>
              </a:rPr>
              <a:t>  </a:t>
            </a:r>
            <a:r>
              <a:rPr lang="en-US" sz="1400" dirty="0">
                <a:latin typeface="Calibri"/>
                <a:cs typeface="Calibri"/>
                <a:hlinkClick r:id="rId9"/>
              </a:rPr>
              <a:t>http://www.g-wow.org/en-us/default.aspx</a:t>
            </a:r>
            <a:r>
              <a:rPr lang="en-US" sz="1400" dirty="0">
                <a:latin typeface="Calibri"/>
                <a:cs typeface="Calibri"/>
              </a:rPr>
              <a:t>   </a:t>
            </a:r>
          </a:p>
          <a:p>
            <a:pPr marL="227013" indent="-131763">
              <a:buNone/>
            </a:pPr>
            <a:r>
              <a:rPr lang="en-US" sz="1400" b="1" dirty="0" err="1">
                <a:latin typeface="Calibri"/>
                <a:cs typeface="Calibri"/>
              </a:rPr>
              <a:t>LaCrosse</a:t>
            </a:r>
            <a:r>
              <a:rPr lang="en-US" sz="1400" b="1" dirty="0">
                <a:latin typeface="Calibri"/>
                <a:cs typeface="Calibri"/>
              </a:rPr>
              <a:t>, WI Climate Adaptation Study:  </a:t>
            </a:r>
            <a:r>
              <a:rPr lang="en-US" sz="1400" dirty="0">
                <a:latin typeface="Calibri"/>
                <a:cs typeface="Calibri"/>
                <a:hlinkClick r:id="rId10"/>
              </a:rPr>
              <a:t>http://dnr.wi.gov/files/PDF/pubs/ss/SS1119.pdf</a:t>
            </a:r>
            <a:r>
              <a:rPr lang="en-US" sz="1400" dirty="0">
                <a:latin typeface="Calibri"/>
                <a:cs typeface="Calibri"/>
              </a:rPr>
              <a:t> </a:t>
            </a:r>
          </a:p>
          <a:p>
            <a:pPr marL="227013" indent="-131763">
              <a:buNone/>
            </a:pPr>
            <a:r>
              <a:rPr lang="en-US" sz="1400" b="1" dirty="0">
                <a:latin typeface="Calibri"/>
                <a:cs typeface="Calibri"/>
              </a:rPr>
              <a:t>WI DNR Climate Adaptation Workshops:  </a:t>
            </a:r>
            <a:r>
              <a:rPr lang="en-US" sz="1400" dirty="0">
                <a:latin typeface="Calibri"/>
                <a:cs typeface="Calibri"/>
                <a:hlinkClick r:id="rId11"/>
              </a:rPr>
              <a:t>http://fyi.uwex.edu/shwec/2013/02/12/wi-dnr-climate-workshops-identify-vulnerabilities-and-adaptation-strategies/</a:t>
            </a:r>
            <a:r>
              <a:rPr lang="en-US" sz="1400" dirty="0">
                <a:latin typeface="Calibri"/>
                <a:cs typeface="Calibri"/>
              </a:rPr>
              <a:t> </a:t>
            </a:r>
          </a:p>
          <a:p>
            <a:pPr marL="227013" indent="-131763">
              <a:buNone/>
            </a:pPr>
            <a:r>
              <a:rPr lang="en-US" sz="1400" b="1" dirty="0">
                <a:latin typeface="Calibri"/>
                <a:cs typeface="Calibri"/>
              </a:rPr>
              <a:t>Climate Wisconsin:</a:t>
            </a:r>
            <a:r>
              <a:rPr lang="en-US" sz="1400" dirty="0">
                <a:latin typeface="Calibri"/>
                <a:cs typeface="Calibri"/>
              </a:rPr>
              <a:t> </a:t>
            </a:r>
            <a:r>
              <a:rPr lang="en-US" sz="1400" dirty="0">
                <a:latin typeface="Calibri"/>
                <a:cs typeface="Calibri"/>
                <a:hlinkClick r:id="rId12"/>
              </a:rPr>
              <a:t>http://www.climatewisconsin.org</a:t>
            </a:r>
            <a:r>
              <a:rPr lang="en-US" sz="1400" dirty="0">
                <a:latin typeface="Calibri"/>
                <a:cs typeface="Calibri"/>
              </a:rPr>
              <a:t> </a:t>
            </a:r>
            <a:endParaRPr lang="en-US" sz="1400" b="1" dirty="0">
              <a:latin typeface="Calibri"/>
              <a:cs typeface="Calibri"/>
            </a:endParaRPr>
          </a:p>
          <a:p>
            <a:pPr marL="227013" indent="-131763">
              <a:buNone/>
            </a:pPr>
            <a:r>
              <a:rPr lang="en-US" sz="1600" b="1" dirty="0">
                <a:latin typeface="Calibri"/>
                <a:cs typeface="Calibri"/>
              </a:rPr>
              <a:t>Thanks to:  </a:t>
            </a:r>
            <a:r>
              <a:rPr lang="en-US" sz="1600" dirty="0" err="1">
                <a:latin typeface="Calibri"/>
                <a:cs typeface="Calibri"/>
              </a:rPr>
              <a:t>Chrissy</a:t>
            </a:r>
            <a:r>
              <a:rPr lang="en-US" sz="1600" dirty="0">
                <a:latin typeface="Calibri"/>
                <a:cs typeface="Calibri"/>
              </a:rPr>
              <a:t> </a:t>
            </a:r>
            <a:r>
              <a:rPr lang="en-US" sz="1600" dirty="0" err="1">
                <a:latin typeface="Calibri"/>
                <a:cs typeface="Calibri"/>
              </a:rPr>
              <a:t>Hursh</a:t>
            </a:r>
            <a:r>
              <a:rPr lang="en-US" sz="1600" dirty="0">
                <a:latin typeface="Calibri"/>
                <a:cs typeface="Calibri"/>
              </a:rPr>
              <a:t>, Chris </a:t>
            </a:r>
            <a:r>
              <a:rPr lang="en-US" sz="1600" dirty="0" err="1">
                <a:latin typeface="Calibri"/>
                <a:cs typeface="Calibri"/>
              </a:rPr>
              <a:t>Kucharik</a:t>
            </a:r>
            <a:r>
              <a:rPr lang="en-US" sz="1600" dirty="0">
                <a:latin typeface="Calibri"/>
                <a:cs typeface="Calibri"/>
              </a:rPr>
              <a:t>, David </a:t>
            </a:r>
            <a:r>
              <a:rPr lang="en-US" sz="1600" dirty="0" err="1">
                <a:latin typeface="Calibri"/>
                <a:cs typeface="Calibri"/>
              </a:rPr>
              <a:t>Liebl</a:t>
            </a:r>
            <a:r>
              <a:rPr lang="en-US" sz="1600" dirty="0">
                <a:latin typeface="Calibri"/>
                <a:cs typeface="Calibri"/>
              </a:rPr>
              <a:t>, David Lorenz, Matt </a:t>
            </a:r>
            <a:r>
              <a:rPr lang="en-US" sz="1600" dirty="0" err="1">
                <a:latin typeface="Calibri"/>
                <a:cs typeface="Calibri"/>
              </a:rPr>
              <a:t>Mitro</a:t>
            </a:r>
            <a:r>
              <a:rPr lang="en-US" sz="1600" dirty="0">
                <a:latin typeface="Calibri"/>
                <a:cs typeface="Calibri"/>
              </a:rPr>
              <a:t>, Michael </a:t>
            </a:r>
            <a:r>
              <a:rPr lang="en-US" sz="1600" dirty="0" err="1">
                <a:latin typeface="Calibri"/>
                <a:cs typeface="Calibri"/>
              </a:rPr>
              <a:t>Notaro</a:t>
            </a:r>
            <a:r>
              <a:rPr lang="en-US" sz="1600" dirty="0">
                <a:latin typeface="Calibri"/>
                <a:cs typeface="Calibri"/>
              </a:rPr>
              <a:t>, Jenny Peek, and many others through the Wisconsin Initiative on Climate Change Impacts</a:t>
            </a:r>
            <a:endParaRPr lang="en-US" sz="1600" b="1" dirty="0">
              <a:latin typeface="Calibri"/>
              <a:cs typeface="Calibri"/>
            </a:endParaRPr>
          </a:p>
        </p:txBody>
      </p:sp>
    </p:spTree>
    <p:extLst>
      <p:ext uri="{BB962C8B-B14F-4D97-AF65-F5344CB8AC3E}">
        <p14:creationId xmlns:p14="http://schemas.microsoft.com/office/powerpoint/2010/main" val="128245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1016" t="2773" r="2373" b="19608"/>
          <a:stretch>
            <a:fillRect/>
          </a:stretch>
        </p:blipFill>
        <p:spPr bwMode="auto">
          <a:xfrm>
            <a:off x="228600" y="1174750"/>
            <a:ext cx="8686800" cy="5029200"/>
          </a:xfrm>
          <a:prstGeom prst="rect">
            <a:avLst/>
          </a:prstGeom>
          <a:noFill/>
          <a:ln w="9525">
            <a:noFill/>
            <a:miter lim="800000"/>
            <a:headEnd/>
            <a:tailEnd/>
          </a:ln>
        </p:spPr>
      </p:pic>
      <p:sp>
        <p:nvSpPr>
          <p:cNvPr id="3" name="Text Box 3"/>
          <p:cNvSpPr txBox="1">
            <a:spLocks noChangeArrowheads="1"/>
          </p:cNvSpPr>
          <p:nvPr/>
        </p:nvSpPr>
        <p:spPr bwMode="auto">
          <a:xfrm>
            <a:off x="147637" y="6499225"/>
            <a:ext cx="1685925" cy="304800"/>
          </a:xfrm>
          <a:prstGeom prst="rect">
            <a:avLst/>
          </a:prstGeom>
          <a:noFill/>
          <a:ln w="9525">
            <a:noFill/>
            <a:miter lim="800000"/>
            <a:headEnd/>
            <a:tailEnd/>
          </a:ln>
        </p:spPr>
        <p:txBody>
          <a:bodyPr wrap="none">
            <a:prstTxWarp prst="textNoShape">
              <a:avLst/>
            </a:prstTxWarp>
            <a:spAutoFit/>
          </a:bodyPr>
          <a:lstStyle/>
          <a:p>
            <a:pPr eaLnBrk="0" hangingPunct="0"/>
            <a:r>
              <a:rPr lang="en-US" sz="1400" dirty="0" err="1"/>
              <a:t>Fleagle</a:t>
            </a:r>
            <a:r>
              <a:rPr lang="en-US" sz="1400" dirty="0"/>
              <a:t> &amp; </a:t>
            </a:r>
            <a:r>
              <a:rPr lang="en-US" sz="1400" dirty="0" err="1"/>
              <a:t>Businger</a:t>
            </a:r>
            <a:endParaRPr lang="en-US" sz="1400" dirty="0"/>
          </a:p>
        </p:txBody>
      </p:sp>
      <p:sp>
        <p:nvSpPr>
          <p:cNvPr id="4" name="Text Box 4"/>
          <p:cNvSpPr txBox="1">
            <a:spLocks noChangeArrowheads="1"/>
          </p:cNvSpPr>
          <p:nvPr/>
        </p:nvSpPr>
        <p:spPr bwMode="auto">
          <a:xfrm>
            <a:off x="0" y="76200"/>
            <a:ext cx="9143999" cy="430887"/>
          </a:xfrm>
          <a:prstGeom prst="rect">
            <a:avLst/>
          </a:prstGeom>
          <a:noFill/>
          <a:ln w="9525">
            <a:noFill/>
            <a:miter lim="800000"/>
            <a:headEnd/>
            <a:tailEnd/>
          </a:ln>
        </p:spPr>
        <p:txBody>
          <a:bodyPr wrap="square">
            <a:prstTxWarp prst="textNoShape">
              <a:avLst/>
            </a:prstTxWarp>
            <a:spAutoFit/>
          </a:bodyPr>
          <a:lstStyle/>
          <a:p>
            <a:pPr eaLnBrk="0" hangingPunct="0"/>
            <a:r>
              <a:rPr lang="en-US" sz="2200" b="1" dirty="0">
                <a:solidFill>
                  <a:srgbClr val="DF002E"/>
                </a:solidFill>
              </a:rPr>
              <a:t>Absorption Spectrum</a:t>
            </a:r>
            <a:r>
              <a:rPr lang="en-US" sz="2200" b="1" dirty="0"/>
              <a:t>: Amount of Radiation Absorbed at a Given Wavelength</a:t>
            </a:r>
          </a:p>
        </p:txBody>
      </p:sp>
      <p:sp>
        <p:nvSpPr>
          <p:cNvPr id="5" name="Rectangle 5"/>
          <p:cNvSpPr>
            <a:spLocks noChangeArrowheads="1"/>
          </p:cNvSpPr>
          <p:nvPr/>
        </p:nvSpPr>
        <p:spPr bwMode="auto">
          <a:xfrm>
            <a:off x="990600" y="717550"/>
            <a:ext cx="1828800" cy="5181600"/>
          </a:xfrm>
          <a:prstGeom prst="rect">
            <a:avLst/>
          </a:prstGeom>
          <a:noFill/>
          <a:ln w="34925">
            <a:solidFill>
              <a:srgbClr val="FF0000"/>
            </a:solidFill>
            <a:miter lim="800000"/>
            <a:headEnd/>
            <a:tailEnd/>
          </a:ln>
        </p:spPr>
        <p:txBody>
          <a:bodyPr wrap="none" anchor="ctr">
            <a:prstTxWarp prst="textNoShape">
              <a:avLst/>
            </a:prstTxWarp>
          </a:bodyPr>
          <a:lstStyle/>
          <a:p>
            <a:endParaRPr lang="en-US"/>
          </a:p>
        </p:txBody>
      </p:sp>
      <p:sp>
        <p:nvSpPr>
          <p:cNvPr id="6" name="Rectangle 6"/>
          <p:cNvSpPr>
            <a:spLocks noChangeArrowheads="1"/>
          </p:cNvSpPr>
          <p:nvPr/>
        </p:nvSpPr>
        <p:spPr bwMode="auto">
          <a:xfrm>
            <a:off x="2819400" y="717550"/>
            <a:ext cx="838200" cy="5181600"/>
          </a:xfrm>
          <a:prstGeom prst="rect">
            <a:avLst/>
          </a:prstGeom>
          <a:noFill/>
          <a:ln w="34925">
            <a:solidFill>
              <a:srgbClr val="FF0000"/>
            </a:solidFill>
            <a:miter lim="800000"/>
            <a:headEnd/>
            <a:tailEnd/>
          </a:ln>
        </p:spPr>
        <p:txBody>
          <a:bodyPr wrap="none" anchor="ctr">
            <a:prstTxWarp prst="textNoShape">
              <a:avLst/>
            </a:prstTxWarp>
          </a:bodyPr>
          <a:lstStyle/>
          <a:p>
            <a:endParaRPr lang="en-US"/>
          </a:p>
        </p:txBody>
      </p:sp>
      <p:sp>
        <p:nvSpPr>
          <p:cNvPr id="7" name="Rectangle 7"/>
          <p:cNvSpPr>
            <a:spLocks noChangeArrowheads="1"/>
          </p:cNvSpPr>
          <p:nvPr/>
        </p:nvSpPr>
        <p:spPr bwMode="auto">
          <a:xfrm>
            <a:off x="3657600" y="717550"/>
            <a:ext cx="5105400" cy="5181600"/>
          </a:xfrm>
          <a:prstGeom prst="rect">
            <a:avLst/>
          </a:prstGeom>
          <a:noFill/>
          <a:ln w="34925">
            <a:solidFill>
              <a:srgbClr val="FF0000"/>
            </a:solidFill>
            <a:miter lim="800000"/>
            <a:headEnd/>
            <a:tailEnd/>
          </a:ln>
        </p:spPr>
        <p:txBody>
          <a:bodyPr wrap="none" anchor="ctr">
            <a:prstTxWarp prst="textNoShape">
              <a:avLst/>
            </a:prstTxWarp>
          </a:bodyPr>
          <a:lstStyle/>
          <a:p>
            <a:endParaRPr lang="en-US"/>
          </a:p>
        </p:txBody>
      </p:sp>
      <p:sp>
        <p:nvSpPr>
          <p:cNvPr id="8" name="Text Box 8"/>
          <p:cNvSpPr txBox="1">
            <a:spLocks noChangeArrowheads="1"/>
          </p:cNvSpPr>
          <p:nvPr/>
        </p:nvSpPr>
        <p:spPr bwMode="auto">
          <a:xfrm>
            <a:off x="2870200" y="854075"/>
            <a:ext cx="904875" cy="320675"/>
          </a:xfrm>
          <a:prstGeom prst="rect">
            <a:avLst/>
          </a:prstGeom>
          <a:noFill/>
          <a:ln w="9525">
            <a:noFill/>
            <a:miter lim="800000"/>
            <a:headEnd/>
            <a:tailEnd/>
          </a:ln>
        </p:spPr>
        <p:txBody>
          <a:bodyPr wrap="none">
            <a:prstTxWarp prst="textNoShape">
              <a:avLst/>
            </a:prstTxWarp>
            <a:spAutoFit/>
          </a:bodyPr>
          <a:lstStyle/>
          <a:p>
            <a:pPr eaLnBrk="0" hangingPunct="0"/>
            <a:r>
              <a:rPr lang="en-US" sz="1500" dirty="0"/>
              <a:t>VISIBLE</a:t>
            </a:r>
          </a:p>
        </p:txBody>
      </p:sp>
      <p:sp>
        <p:nvSpPr>
          <p:cNvPr id="9" name="Text Box 9"/>
          <p:cNvSpPr txBox="1">
            <a:spLocks noChangeArrowheads="1"/>
          </p:cNvSpPr>
          <p:nvPr/>
        </p:nvSpPr>
        <p:spPr bwMode="auto">
          <a:xfrm>
            <a:off x="1295400" y="679450"/>
            <a:ext cx="1251947" cy="553998"/>
          </a:xfrm>
          <a:prstGeom prst="rect">
            <a:avLst/>
          </a:prstGeom>
          <a:noFill/>
          <a:ln w="9525">
            <a:noFill/>
            <a:miter lim="800000"/>
            <a:headEnd/>
            <a:tailEnd/>
          </a:ln>
        </p:spPr>
        <p:txBody>
          <a:bodyPr wrap="none">
            <a:prstTxWarp prst="textNoShape">
              <a:avLst/>
            </a:prstTxWarp>
            <a:spAutoFit/>
          </a:bodyPr>
          <a:lstStyle/>
          <a:p>
            <a:pPr algn="ctr" eaLnBrk="0" hangingPunct="0"/>
            <a:r>
              <a:rPr lang="en-US" sz="1500" dirty="0"/>
              <a:t>ULTRAVIOLET</a:t>
            </a:r>
          </a:p>
          <a:p>
            <a:pPr algn="ctr" eaLnBrk="0" hangingPunct="0"/>
            <a:r>
              <a:rPr lang="en-US" sz="1500" dirty="0"/>
              <a:t>(Shortwave)</a:t>
            </a:r>
          </a:p>
        </p:txBody>
      </p:sp>
      <p:sp>
        <p:nvSpPr>
          <p:cNvPr id="10" name="Text Box 10"/>
          <p:cNvSpPr txBox="1">
            <a:spLocks noChangeArrowheads="1"/>
          </p:cNvSpPr>
          <p:nvPr/>
        </p:nvSpPr>
        <p:spPr bwMode="auto">
          <a:xfrm>
            <a:off x="5638800" y="695325"/>
            <a:ext cx="1087482" cy="553998"/>
          </a:xfrm>
          <a:prstGeom prst="rect">
            <a:avLst/>
          </a:prstGeom>
          <a:noFill/>
          <a:ln w="9525">
            <a:noFill/>
            <a:miter lim="800000"/>
            <a:headEnd/>
            <a:tailEnd/>
          </a:ln>
        </p:spPr>
        <p:txBody>
          <a:bodyPr wrap="none">
            <a:prstTxWarp prst="textNoShape">
              <a:avLst/>
            </a:prstTxWarp>
            <a:spAutoFit/>
          </a:bodyPr>
          <a:lstStyle/>
          <a:p>
            <a:pPr algn="ctr" eaLnBrk="0" hangingPunct="0"/>
            <a:r>
              <a:rPr lang="en-US" sz="1500" dirty="0"/>
              <a:t>INFRARED</a:t>
            </a:r>
          </a:p>
          <a:p>
            <a:pPr algn="ctr" eaLnBrk="0" hangingPunct="0"/>
            <a:r>
              <a:rPr lang="en-US" sz="1500" dirty="0"/>
              <a:t>(</a:t>
            </a:r>
            <a:r>
              <a:rPr lang="en-US" sz="1500" dirty="0" err="1"/>
              <a:t>Longwave</a:t>
            </a:r>
            <a:r>
              <a:rPr lang="en-US" sz="1500" dirty="0"/>
              <a:t>)</a:t>
            </a:r>
          </a:p>
        </p:txBody>
      </p:sp>
      <p:sp>
        <p:nvSpPr>
          <p:cNvPr id="11" name="TextBox 10"/>
          <p:cNvSpPr txBox="1"/>
          <p:nvPr/>
        </p:nvSpPr>
        <p:spPr>
          <a:xfrm>
            <a:off x="3399436" y="6222420"/>
            <a:ext cx="5599447" cy="338554"/>
          </a:xfrm>
          <a:prstGeom prst="rect">
            <a:avLst/>
          </a:prstGeom>
          <a:noFill/>
        </p:spPr>
        <p:txBody>
          <a:bodyPr wrap="square" rtlCol="0">
            <a:spAutoFit/>
          </a:bodyPr>
          <a:lstStyle/>
          <a:p>
            <a:r>
              <a:rPr lang="en-US" sz="1600" dirty="0"/>
              <a:t>Greenhouse gases primarily absorb </a:t>
            </a:r>
            <a:r>
              <a:rPr lang="en-US" sz="1600" dirty="0" err="1"/>
              <a:t>longwave</a:t>
            </a:r>
            <a:r>
              <a:rPr lang="en-US" sz="1600" dirty="0"/>
              <a:t> (infrared) radiation</a:t>
            </a:r>
          </a:p>
        </p:txBody>
      </p:sp>
      <p:sp>
        <p:nvSpPr>
          <p:cNvPr id="12" name="TextBox 11"/>
          <p:cNvSpPr txBox="1"/>
          <p:nvPr/>
        </p:nvSpPr>
        <p:spPr>
          <a:xfrm>
            <a:off x="1183104" y="3395579"/>
            <a:ext cx="1466643" cy="369332"/>
          </a:xfrm>
          <a:prstGeom prst="rect">
            <a:avLst/>
          </a:prstGeom>
          <a:noFill/>
        </p:spPr>
        <p:txBody>
          <a:bodyPr wrap="none" rtlCol="0">
            <a:spAutoFit/>
          </a:bodyPr>
          <a:lstStyle/>
          <a:p>
            <a:r>
              <a:rPr lang="en-US" dirty="0">
                <a:solidFill>
                  <a:srgbClr val="FF0000"/>
                </a:solidFill>
              </a:rPr>
              <a:t>Not absorbed</a:t>
            </a:r>
          </a:p>
        </p:txBody>
      </p:sp>
      <p:sp>
        <p:nvSpPr>
          <p:cNvPr id="13" name="TextBox 12"/>
          <p:cNvSpPr txBox="1"/>
          <p:nvPr/>
        </p:nvSpPr>
        <p:spPr>
          <a:xfrm>
            <a:off x="2752560" y="3314031"/>
            <a:ext cx="955675" cy="553998"/>
          </a:xfrm>
          <a:prstGeom prst="rect">
            <a:avLst/>
          </a:prstGeom>
          <a:noFill/>
        </p:spPr>
        <p:txBody>
          <a:bodyPr wrap="square" rtlCol="0">
            <a:spAutoFit/>
          </a:bodyPr>
          <a:lstStyle/>
          <a:p>
            <a:pPr algn="ctr"/>
            <a:r>
              <a:rPr lang="en-US" sz="1500" dirty="0">
                <a:solidFill>
                  <a:srgbClr val="FF0000"/>
                </a:solidFill>
              </a:rPr>
              <a:t>Not absorbed</a:t>
            </a:r>
          </a:p>
        </p:txBody>
      </p:sp>
      <p:sp>
        <p:nvSpPr>
          <p:cNvPr id="14" name="TextBox 13"/>
          <p:cNvSpPr txBox="1"/>
          <p:nvPr/>
        </p:nvSpPr>
        <p:spPr>
          <a:xfrm>
            <a:off x="6335293" y="3382211"/>
            <a:ext cx="1089398" cy="369332"/>
          </a:xfrm>
          <a:prstGeom prst="rect">
            <a:avLst/>
          </a:prstGeom>
          <a:noFill/>
        </p:spPr>
        <p:txBody>
          <a:bodyPr wrap="none" rtlCol="0">
            <a:spAutoFit/>
          </a:bodyPr>
          <a:lstStyle/>
          <a:p>
            <a:r>
              <a:rPr lang="en-US" dirty="0">
                <a:solidFill>
                  <a:srgbClr val="FF0000"/>
                </a:solidFill>
              </a:rPr>
              <a:t>Absorbed</a:t>
            </a:r>
          </a:p>
        </p:txBody>
      </p:sp>
    </p:spTree>
    <p:extLst>
      <p:ext uri="{BB962C8B-B14F-4D97-AF65-F5344CB8AC3E}">
        <p14:creationId xmlns:p14="http://schemas.microsoft.com/office/powerpoint/2010/main" val="719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614658"/>
            <a:ext cx="8229600" cy="1628684"/>
          </a:xfrm>
        </p:spPr>
        <p:txBody>
          <a:bodyPr/>
          <a:lstStyle/>
          <a:p>
            <a:pPr marL="0" indent="0">
              <a:buNone/>
            </a:pPr>
            <a:r>
              <a:rPr lang="en-US" dirty="0"/>
              <a:t>It is extremely likely that human influence has been the dominant cause of the observed warming since the mid-20th century.</a:t>
            </a:r>
          </a:p>
        </p:txBody>
      </p:sp>
      <p:sp>
        <p:nvSpPr>
          <p:cNvPr id="7" name="TextBox 6"/>
          <p:cNvSpPr txBox="1"/>
          <p:nvPr/>
        </p:nvSpPr>
        <p:spPr>
          <a:xfrm>
            <a:off x="4431233" y="6011938"/>
            <a:ext cx="4255567" cy="646331"/>
          </a:xfrm>
          <a:prstGeom prst="rect">
            <a:avLst/>
          </a:prstGeom>
          <a:noFill/>
        </p:spPr>
        <p:txBody>
          <a:bodyPr wrap="none" rtlCol="0">
            <a:spAutoFit/>
          </a:bodyPr>
          <a:lstStyle/>
          <a:p>
            <a:r>
              <a:rPr lang="en-US" dirty="0">
                <a:latin typeface="Palatino"/>
                <a:cs typeface="Palatino"/>
              </a:rPr>
              <a:t>IPCC AR5 WGI SPM and 10.3–10.6, 10.9</a:t>
            </a:r>
          </a:p>
          <a:p>
            <a:endParaRPr lang="en-US" dirty="0"/>
          </a:p>
        </p:txBody>
      </p:sp>
    </p:spTree>
    <p:extLst>
      <p:ext uri="{BB962C8B-B14F-4D97-AF65-F5344CB8AC3E}">
        <p14:creationId xmlns:p14="http://schemas.microsoft.com/office/powerpoint/2010/main" val="88932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51" y="4563395"/>
            <a:ext cx="5252116" cy="1828800"/>
          </a:xfrm>
        </p:spPr>
        <p:txBody>
          <a:bodyPr>
            <a:normAutofit fontScale="90000"/>
          </a:bodyPr>
          <a:lstStyle/>
          <a:p>
            <a:pPr marL="341313" indent="-341313" algn="l">
              <a:buFont typeface="Arial"/>
              <a:buChar char="•"/>
            </a:pPr>
            <a:r>
              <a:rPr lang="en-US" sz="3200" b="0" dirty="0">
                <a:latin typeface="Palatino"/>
                <a:cs typeface="Palatino"/>
              </a:rPr>
              <a:t>Model simulations reproduce the 20</a:t>
            </a:r>
            <a:r>
              <a:rPr lang="en-US" sz="3200" b="0" baseline="30000" dirty="0">
                <a:latin typeface="Palatino"/>
                <a:cs typeface="Palatino"/>
              </a:rPr>
              <a:t>th</a:t>
            </a:r>
            <a:r>
              <a:rPr lang="en-US" sz="3200" b="0" dirty="0">
                <a:latin typeface="Palatino"/>
                <a:cs typeface="Palatino"/>
              </a:rPr>
              <a:t> century observed warming</a:t>
            </a:r>
          </a:p>
        </p:txBody>
      </p:sp>
      <p:sp>
        <p:nvSpPr>
          <p:cNvPr id="3" name="Content Placeholder 2"/>
          <p:cNvSpPr>
            <a:spLocks noGrp="1"/>
          </p:cNvSpPr>
          <p:nvPr>
            <p:ph sz="half" idx="1"/>
          </p:nvPr>
        </p:nvSpPr>
        <p:spPr>
          <a:xfrm>
            <a:off x="5716451" y="4563395"/>
            <a:ext cx="3200400" cy="1828800"/>
          </a:xfrm>
        </p:spPr>
        <p:txBody>
          <a:bodyPr anchor="ctr" anchorCtr="0">
            <a:noAutofit/>
          </a:bodyPr>
          <a:lstStyle/>
          <a:p>
            <a:pPr marL="227013" indent="-227013">
              <a:spcBef>
                <a:spcPts val="0"/>
              </a:spcBef>
              <a:buNone/>
            </a:pPr>
            <a:r>
              <a:rPr lang="en-US" sz="2000" dirty="0">
                <a:latin typeface="Palatino"/>
                <a:cs typeface="Palatino"/>
              </a:rPr>
              <a:t>Models forced with an-</a:t>
            </a:r>
            <a:r>
              <a:rPr lang="en-US" sz="2000" dirty="0" err="1">
                <a:latin typeface="Palatino"/>
                <a:cs typeface="Palatino"/>
              </a:rPr>
              <a:t>thropogenic</a:t>
            </a:r>
            <a:r>
              <a:rPr lang="en-US" sz="2000" dirty="0">
                <a:latin typeface="Palatino"/>
                <a:cs typeface="Palatino"/>
              </a:rPr>
              <a:t> </a:t>
            </a:r>
            <a:r>
              <a:rPr lang="en-US" sz="2000" i="1" u="sng" dirty="0">
                <a:latin typeface="Palatino"/>
                <a:cs typeface="Palatino"/>
              </a:rPr>
              <a:t>and</a:t>
            </a:r>
            <a:r>
              <a:rPr lang="en-US" sz="2000" dirty="0">
                <a:latin typeface="Palatino"/>
                <a:cs typeface="Palatino"/>
              </a:rPr>
              <a:t> natural forcing reproduce </a:t>
            </a:r>
            <a:r>
              <a:rPr lang="en-US" sz="2000" dirty="0" err="1">
                <a:latin typeface="Palatino"/>
                <a:cs typeface="Palatino"/>
              </a:rPr>
              <a:t>ob</a:t>
            </a:r>
            <a:r>
              <a:rPr lang="en-US" sz="2000" dirty="0">
                <a:latin typeface="Palatino"/>
                <a:cs typeface="Palatino"/>
              </a:rPr>
              <a:t>-served warming</a:t>
            </a:r>
          </a:p>
          <a:p>
            <a:pPr marL="227013" indent="-227013">
              <a:spcBef>
                <a:spcPts val="0"/>
              </a:spcBef>
              <a:buNone/>
            </a:pPr>
            <a:r>
              <a:rPr lang="en-US" sz="2000" dirty="0">
                <a:latin typeface="Palatino"/>
                <a:cs typeface="Palatino"/>
              </a:rPr>
              <a:t>Models with only natural forcing do not</a:t>
            </a:r>
          </a:p>
        </p:txBody>
      </p:sp>
      <p:sp>
        <p:nvSpPr>
          <p:cNvPr id="5" name="TextBox 4"/>
          <p:cNvSpPr txBox="1"/>
          <p:nvPr/>
        </p:nvSpPr>
        <p:spPr>
          <a:xfrm>
            <a:off x="230051" y="4194063"/>
            <a:ext cx="2864524" cy="369332"/>
          </a:xfrm>
          <a:prstGeom prst="rect">
            <a:avLst/>
          </a:prstGeom>
          <a:noFill/>
        </p:spPr>
        <p:txBody>
          <a:bodyPr wrap="none" rtlCol="0">
            <a:spAutoFit/>
          </a:bodyPr>
          <a:lstStyle/>
          <a:p>
            <a:r>
              <a:rPr lang="en-US" b="1" i="1" dirty="0">
                <a:latin typeface="Palatino"/>
                <a:cs typeface="Palatino"/>
              </a:rPr>
              <a:t>Are the models any good?</a:t>
            </a:r>
          </a:p>
        </p:txBody>
      </p:sp>
      <p:cxnSp>
        <p:nvCxnSpPr>
          <p:cNvPr id="7" name="Straight Connector 6"/>
          <p:cNvCxnSpPr/>
          <p:nvPr/>
        </p:nvCxnSpPr>
        <p:spPr>
          <a:xfrm>
            <a:off x="230051" y="4563395"/>
            <a:ext cx="8686800" cy="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586206" y="4715795"/>
            <a:ext cx="0" cy="1371600"/>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531444" y="6451770"/>
            <a:ext cx="2385407" cy="338554"/>
          </a:xfrm>
          <a:prstGeom prst="rect">
            <a:avLst/>
          </a:prstGeom>
          <a:noFill/>
        </p:spPr>
        <p:txBody>
          <a:bodyPr wrap="none" rtlCol="0">
            <a:spAutoFit/>
          </a:bodyPr>
          <a:lstStyle/>
          <a:p>
            <a:pPr algn="r"/>
            <a:r>
              <a:rPr lang="en-US" sz="1600" i="1" dirty="0">
                <a:latin typeface="Palatino"/>
                <a:ea typeface="MS PGothic" charset="0"/>
                <a:cs typeface="Palatino"/>
              </a:rPr>
              <a:t>IPCC AR5 WGI Fig. 10.1</a:t>
            </a:r>
          </a:p>
        </p:txBody>
      </p:sp>
      <p:pic>
        <p:nvPicPr>
          <p:cNvPr id="11" name="Picture 10" descr="TS_AllForcing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70" y="354668"/>
            <a:ext cx="4102555"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S_NatForcings.tif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645520" y="354668"/>
            <a:ext cx="4098199"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741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KYearsChange_acia"/>
          <p:cNvPicPr>
            <a:picLocks noChangeAspect="1" noChangeArrowheads="1"/>
          </p:cNvPicPr>
          <p:nvPr/>
        </p:nvPicPr>
        <p:blipFill>
          <a:blip r:embed="rId2"/>
          <a:srcRect b="-648"/>
          <a:stretch>
            <a:fillRect/>
          </a:stretch>
        </p:blipFill>
        <p:spPr bwMode="auto">
          <a:xfrm>
            <a:off x="152400" y="484188"/>
            <a:ext cx="7162800" cy="6373812"/>
          </a:xfrm>
          <a:prstGeom prst="rect">
            <a:avLst/>
          </a:prstGeom>
          <a:noFill/>
          <a:ln w="9525">
            <a:noFill/>
            <a:miter lim="800000"/>
            <a:headEnd/>
            <a:tailEnd/>
          </a:ln>
        </p:spPr>
      </p:pic>
      <p:sp>
        <p:nvSpPr>
          <p:cNvPr id="3" name="Text Box 3"/>
          <p:cNvSpPr txBox="1">
            <a:spLocks noChangeArrowheads="1"/>
          </p:cNvSpPr>
          <p:nvPr/>
        </p:nvSpPr>
        <p:spPr bwMode="auto">
          <a:xfrm>
            <a:off x="7880350" y="5715000"/>
            <a:ext cx="1222375" cy="1006475"/>
          </a:xfrm>
          <a:prstGeom prst="rect">
            <a:avLst/>
          </a:prstGeom>
          <a:noFill/>
          <a:ln w="9525">
            <a:noFill/>
            <a:miter lim="800000"/>
            <a:headEnd/>
            <a:tailEnd/>
          </a:ln>
        </p:spPr>
        <p:txBody>
          <a:bodyPr wrap="none">
            <a:prstTxWarp prst="textNoShape">
              <a:avLst/>
            </a:prstTxWarp>
            <a:spAutoFit/>
          </a:bodyPr>
          <a:lstStyle/>
          <a:p>
            <a:pPr algn="ctr" eaLnBrk="0" hangingPunct="0"/>
            <a:r>
              <a:rPr lang="en-US" sz="1500" dirty="0"/>
              <a:t>Arctic </a:t>
            </a:r>
          </a:p>
          <a:p>
            <a:pPr algn="ctr" eaLnBrk="0" hangingPunct="0"/>
            <a:r>
              <a:rPr lang="en-US" sz="1500" dirty="0"/>
              <a:t>Climate</a:t>
            </a:r>
          </a:p>
          <a:p>
            <a:pPr algn="ctr" eaLnBrk="0" hangingPunct="0"/>
            <a:r>
              <a:rPr lang="en-US" sz="1500" dirty="0"/>
              <a:t>Impact </a:t>
            </a:r>
          </a:p>
          <a:p>
            <a:pPr algn="ctr" eaLnBrk="0" hangingPunct="0"/>
            <a:r>
              <a:rPr lang="en-US" sz="1500" dirty="0"/>
              <a:t>Assessment</a:t>
            </a:r>
          </a:p>
        </p:txBody>
      </p:sp>
      <p:sp>
        <p:nvSpPr>
          <p:cNvPr id="4" name="Text Box 4"/>
          <p:cNvSpPr txBox="1">
            <a:spLocks noChangeArrowheads="1"/>
          </p:cNvSpPr>
          <p:nvPr/>
        </p:nvSpPr>
        <p:spPr bwMode="auto">
          <a:xfrm>
            <a:off x="152401" y="6350"/>
            <a:ext cx="4305300"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b="1" dirty="0">
                <a:solidFill>
                  <a:srgbClr val="BC1E00"/>
                </a:solidFill>
              </a:rPr>
              <a:t>Northern Hemispheric Temperature, Carbon Dioxide, and Carbon Emissions</a:t>
            </a:r>
          </a:p>
        </p:txBody>
      </p:sp>
      <p:sp>
        <p:nvSpPr>
          <p:cNvPr id="5" name="Text Box 5"/>
          <p:cNvSpPr txBox="1">
            <a:spLocks noChangeArrowheads="1"/>
          </p:cNvSpPr>
          <p:nvPr/>
        </p:nvSpPr>
        <p:spPr bwMode="auto">
          <a:xfrm>
            <a:off x="6500813" y="3298825"/>
            <a:ext cx="2592387" cy="1015663"/>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r>
              <a:rPr lang="en-US" sz="1200" dirty="0"/>
              <a:t>1000-1860: Climate Reconstruction </a:t>
            </a:r>
          </a:p>
          <a:p>
            <a:pPr eaLnBrk="0" hangingPunct="0"/>
            <a:r>
              <a:rPr lang="en-US" sz="1200" dirty="0"/>
              <a:t>(tree rings, corals, ice cores, historical records)</a:t>
            </a:r>
          </a:p>
          <a:p>
            <a:pPr eaLnBrk="0" hangingPunct="0"/>
            <a:endParaRPr lang="en-US" sz="1200" dirty="0"/>
          </a:p>
          <a:p>
            <a:pPr eaLnBrk="0" hangingPunct="0"/>
            <a:r>
              <a:rPr lang="en-US" sz="1200" dirty="0"/>
              <a:t>1860-present: Instrumental records</a:t>
            </a:r>
          </a:p>
        </p:txBody>
      </p:sp>
      <p:sp>
        <p:nvSpPr>
          <p:cNvPr id="6" name="Text Box 5"/>
          <p:cNvSpPr txBox="1">
            <a:spLocks noChangeArrowheads="1"/>
          </p:cNvSpPr>
          <p:nvPr/>
        </p:nvSpPr>
        <p:spPr bwMode="auto">
          <a:xfrm>
            <a:off x="7347925" y="79376"/>
            <a:ext cx="1637325" cy="2123658"/>
          </a:xfrm>
          <a:prstGeom prst="rect">
            <a:avLst/>
          </a:prstGeom>
          <a:noFill/>
          <a:ln w="9525">
            <a:noFill/>
            <a:miter lim="800000"/>
            <a:headEnd/>
            <a:tailEnd/>
          </a:ln>
        </p:spPr>
        <p:txBody>
          <a:bodyPr wrap="none">
            <a:prstTxWarp prst="textNoShape">
              <a:avLst/>
            </a:prstTxWarp>
            <a:spAutoFit/>
          </a:bodyPr>
          <a:lstStyle/>
          <a:p>
            <a:pPr algn="ctr" eaLnBrk="0" hangingPunct="0"/>
            <a:r>
              <a:rPr lang="en-US" sz="2200" dirty="0"/>
              <a:t>The recent </a:t>
            </a:r>
          </a:p>
          <a:p>
            <a:pPr algn="ctr" eaLnBrk="0" hangingPunct="0"/>
            <a:r>
              <a:rPr lang="en-US" sz="2200" dirty="0"/>
              <a:t>decades</a:t>
            </a:r>
          </a:p>
          <a:p>
            <a:pPr algn="ctr" eaLnBrk="0" hangingPunct="0"/>
            <a:r>
              <a:rPr lang="en-US" sz="2200" dirty="0"/>
              <a:t>have been </a:t>
            </a:r>
          </a:p>
          <a:p>
            <a:pPr algn="ctr" eaLnBrk="0" hangingPunct="0"/>
            <a:r>
              <a:rPr lang="en-US" sz="2200" dirty="0"/>
              <a:t>the warmest </a:t>
            </a:r>
          </a:p>
          <a:p>
            <a:pPr algn="ctr" eaLnBrk="0" hangingPunct="0"/>
            <a:r>
              <a:rPr lang="en-US" sz="2200" dirty="0"/>
              <a:t>in the last </a:t>
            </a:r>
          </a:p>
          <a:p>
            <a:pPr algn="ctr" eaLnBrk="0" hangingPunct="0"/>
            <a:r>
              <a:rPr lang="en-US" sz="2200" dirty="0"/>
              <a:t>1000 years</a:t>
            </a:r>
          </a:p>
        </p:txBody>
      </p:sp>
    </p:spTree>
    <p:extLst>
      <p:ext uri="{BB962C8B-B14F-4D97-AF65-F5344CB8AC3E}">
        <p14:creationId xmlns:p14="http://schemas.microsoft.com/office/powerpoint/2010/main" val="430112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TotalTime>
  <Words>3140</Words>
  <Application>Microsoft Office PowerPoint</Application>
  <PresentationFormat>On-screen Show (4:3)</PresentationFormat>
  <Paragraphs>382</Paragraphs>
  <Slides>53</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MS PGothic</vt:lpstr>
      <vt:lpstr>MS PGothic</vt:lpstr>
      <vt:lpstr>Arial</vt:lpstr>
      <vt:lpstr>Arial Unicode MS</vt:lpstr>
      <vt:lpstr>Calibri</vt:lpstr>
      <vt:lpstr>Cambria</vt:lpstr>
      <vt:lpstr>Garamond</vt:lpstr>
      <vt:lpstr>Palatino</vt:lpstr>
      <vt:lpstr>Symbol</vt:lpstr>
      <vt:lpstr>Wingdings</vt:lpstr>
      <vt:lpstr>Wingdings 2</vt:lpstr>
      <vt:lpstr>Office Theme</vt:lpstr>
      <vt:lpstr>Making Sense of Climate Research</vt:lpstr>
      <vt:lpstr>Global temperature is increasing</vt:lpstr>
      <vt:lpstr>Carbon dioxide concen-tration is increasing due to human activity</vt:lpstr>
      <vt:lpstr>Carbon dioxide and other greenhouse gasses warm our planet</vt:lpstr>
      <vt:lpstr>PowerPoint Presentation</vt:lpstr>
      <vt:lpstr>PowerPoint Presentation</vt:lpstr>
      <vt:lpstr>PowerPoint Presentation</vt:lpstr>
      <vt:lpstr>Model simulations reproduce the 20th century observed warming</vt:lpstr>
      <vt:lpstr>PowerPoint Presentation</vt:lpstr>
      <vt:lpstr>Climate models are forced by observed or expected forcings</vt:lpstr>
      <vt:lpstr>Global Climate Change</vt:lpstr>
      <vt:lpstr>Global Climate Change</vt:lpstr>
      <vt:lpstr>Global Climate Change</vt:lpstr>
      <vt:lpstr>PowerPoint Presentation</vt:lpstr>
      <vt:lpstr>PowerPoint Presentation</vt:lpstr>
      <vt:lpstr>PowerPoint Presentation</vt:lpstr>
      <vt:lpstr>PowerPoint Presentation</vt:lpstr>
      <vt:lpstr>PowerPoint Presentation</vt:lpstr>
      <vt:lpstr>PowerPoint Presentation</vt:lpstr>
      <vt:lpstr>Negative Feedback</vt:lpstr>
      <vt:lpstr>Positive Feedback</vt:lpstr>
      <vt:lpstr>PowerPoint Presentation</vt:lpstr>
      <vt:lpstr>Uncertainty in Climate Models</vt:lpstr>
      <vt:lpstr>PowerPoint Presentation</vt:lpstr>
      <vt:lpstr>Model simulations reproduce the 20th century observed warming</vt:lpstr>
      <vt:lpstr>Problem:  Climate change is global, but our experience is local</vt:lpstr>
      <vt:lpstr>The Wisconsin Initiative on Climate Change Impacts WICCI</vt:lpstr>
      <vt:lpstr>Global  Local Climate Change</vt:lpstr>
      <vt:lpstr>PowerPoint Presentation</vt:lpstr>
      <vt:lpstr>WICCI Climate Working Group</vt:lpstr>
      <vt:lpstr>Wisconsin Temperature Change</vt:lpstr>
      <vt:lpstr>Wisconsin Temperature Change</vt:lpstr>
      <vt:lpstr>Winter Temperature Change</vt:lpstr>
      <vt:lpstr>Warmer Winters</vt:lpstr>
      <vt:lpstr>Warmer Winters</vt:lpstr>
      <vt:lpstr>Warmer Winters</vt:lpstr>
      <vt:lpstr>Warmer Winters</vt:lpstr>
      <vt:lpstr>Cold Days</vt:lpstr>
      <vt:lpstr>Impacts of Extreme Cold</vt:lpstr>
      <vt:lpstr>PowerPoint Presentation</vt:lpstr>
      <vt:lpstr>Warmer Summers</vt:lpstr>
      <vt:lpstr>PowerPoint Presentation</vt:lpstr>
      <vt:lpstr>Warmer Summers</vt:lpstr>
      <vt:lpstr>Warmer Summers</vt:lpstr>
      <vt:lpstr>Warmer Summers</vt:lpstr>
      <vt:lpstr>Extreme Heat</vt:lpstr>
      <vt:lpstr>PowerPoint Presentation</vt:lpstr>
      <vt:lpstr>Winter Precipitation Change</vt:lpstr>
      <vt:lpstr>Large Precipitation Events</vt:lpstr>
      <vt:lpstr>The Wisconsin Initiative on Climate Change Impacts WICCI</vt:lpstr>
      <vt:lpstr>Accessing Climate Data</vt:lpstr>
      <vt:lpstr>Accessing Climate Data</vt:lpstr>
      <vt:lpstr>WICCI Resources:</vt:lpstr>
    </vt:vector>
  </TitlesOfParts>
  <Company>University of Wisconsin -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Vimont</dc:creator>
  <cp:lastModifiedBy>Owner</cp:lastModifiedBy>
  <cp:revision>49</cp:revision>
  <dcterms:created xsi:type="dcterms:W3CDTF">2015-07-13T00:54:07Z</dcterms:created>
  <dcterms:modified xsi:type="dcterms:W3CDTF">2016-08-08T17:25:01Z</dcterms:modified>
</cp:coreProperties>
</file>